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522" r:id="rId2"/>
    <p:sldId id="604" r:id="rId3"/>
    <p:sldId id="584" r:id="rId4"/>
    <p:sldId id="585" r:id="rId5"/>
    <p:sldId id="594" r:id="rId6"/>
    <p:sldId id="605" r:id="rId7"/>
    <p:sldId id="606" r:id="rId8"/>
    <p:sldId id="587" r:id="rId9"/>
    <p:sldId id="588" r:id="rId10"/>
    <p:sldId id="590" r:id="rId11"/>
    <p:sldId id="589" r:id="rId12"/>
    <p:sldId id="591" r:id="rId13"/>
    <p:sldId id="551" r:id="rId14"/>
    <p:sldId id="560" r:id="rId15"/>
    <p:sldId id="561" r:id="rId16"/>
    <p:sldId id="562" r:id="rId17"/>
    <p:sldId id="563" r:id="rId18"/>
    <p:sldId id="552" r:id="rId19"/>
    <p:sldId id="553" r:id="rId20"/>
    <p:sldId id="554" r:id="rId21"/>
    <p:sldId id="592" r:id="rId22"/>
    <p:sldId id="593" r:id="rId23"/>
    <p:sldId id="603" r:id="rId24"/>
    <p:sldId id="602" r:id="rId25"/>
    <p:sldId id="601" r:id="rId26"/>
    <p:sldId id="599" r:id="rId27"/>
    <p:sldId id="600" r:id="rId28"/>
    <p:sldId id="569" r:id="rId29"/>
    <p:sldId id="570" r:id="rId30"/>
    <p:sldId id="595" r:id="rId31"/>
    <p:sldId id="607" r:id="rId32"/>
    <p:sldId id="597" r:id="rId33"/>
    <p:sldId id="598" r:id="rId34"/>
    <p:sldId id="564" r:id="rId3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670"/>
    <a:srgbClr val="348AA2"/>
    <a:srgbClr val="257D8A"/>
    <a:srgbClr val="AAC6B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2" autoAdjust="0"/>
    <p:restoredTop sz="94614" autoAdjust="0"/>
  </p:normalViewPr>
  <p:slideViewPr>
    <p:cSldViewPr>
      <p:cViewPr>
        <p:scale>
          <a:sx n="75" d="100"/>
          <a:sy n="75" d="100"/>
        </p:scale>
        <p:origin x="-210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FDF4A7A-1343-486B-B31A-8459240103CD}" type="datetimeFigureOut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F0FC717-791E-4F98-A92A-78299CC13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915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AE9E-5A9F-476E-952E-B489E6C7BA80}" type="datetimeFigureOut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AD704-B22F-4F44-ABDD-D0DA281ED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ED437-8503-4797-B7EB-77A289C43943}" type="datetimeFigureOut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20AA3-AE74-485E-B420-0557E8A8B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AF3DD-5629-4584-8EF2-2AFDD3D640E4}" type="datetimeFigureOut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D1689-AFE2-400D-B6A3-521E90264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E8832-2A75-424E-8D6B-90227E09CC21}" type="datetimeFigureOut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40919-1C3F-4BA8-BE22-A27D675D5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47D3A-4979-4E02-9916-053157D31559}" type="datetimeFigureOut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A849D-AFB5-44E2-B3D8-A1C6C1E7B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BBE4E-5F55-4497-8781-2333C92F9B83}" type="datetimeFigureOut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20A6A-3F36-48D9-9E17-291BCD0B6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854EC-9800-45C5-AA72-D4EE77514999}" type="datetimeFigureOut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09641-2EF1-4423-91EA-F4CBC1EF6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49CA5-1C97-4106-AC15-82875906FB0C}" type="datetimeFigureOut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88402-6D69-4DE1-9883-7A610BBE7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63369-EA71-4F49-8D86-C07E9B570269}" type="datetimeFigureOut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0610D-8FB0-4F70-A943-62D4EC76D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F131F-E635-4D8E-999C-550DB4381816}" type="datetimeFigureOut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0C018-B481-4C26-A0E8-CC2C75124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B5C3B-64D8-4EF4-A479-0128087A3311}" type="datetimeFigureOut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532E1-6AC9-469D-AC82-8CAE3110F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AC6B8"/>
            </a:gs>
            <a:gs pos="64999">
              <a:schemeClr val="bg1"/>
            </a:gs>
            <a:gs pos="100000">
              <a:srgbClr val="AAC6B8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E852C8-BB1F-4B84-AF90-0BEA97C5939B}" type="datetimeFigureOut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0E3A47-EEBE-4984-82AF-6A87B79A8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251520" y="260351"/>
            <a:ext cx="871296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1E6670"/>
              </a:solidFill>
              <a:cs typeface="Arial" charset="0"/>
            </a:endParaRPr>
          </a:p>
          <a:p>
            <a:pPr algn="ctr"/>
            <a:endParaRPr lang="ru-RU" sz="4400" b="1" dirty="0" smtClean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ПЕРСПЕКТИВЫ РАЗВИТИЯ СИСТЕМЫ САМОРЕГУЛИРОВАНИЯ В ЗДРАВООХРАНЕНИИ РФ</a:t>
            </a:r>
          </a:p>
          <a:p>
            <a:pPr algn="ctr"/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Arial" charset="0"/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Вице - Президент  Национальной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Медицинской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П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алаты, Заместитель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Председателя комитета ГД РФ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Arial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по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охране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здоровья,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Заслуженный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врач РФ, к.м.н. 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Arial" charset="0"/>
            </a:endParaRPr>
          </a:p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Дорофеев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Сергей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Борисович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 algn="ctr"/>
            <a:endParaRPr lang="ru-RU" sz="4000" b="1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lum bright="-5000"/>
          </a:blip>
          <a:srcRect/>
          <a:stretch>
            <a:fillRect/>
          </a:stretch>
        </p:blipFill>
        <p:spPr bwMode="auto">
          <a:xfrm>
            <a:off x="3884881" y="201515"/>
            <a:ext cx="1456788" cy="1439888"/>
          </a:xfrm>
          <a:prstGeom prst="ellipse">
            <a:avLst/>
          </a:prstGeom>
          <a:ln>
            <a:noFill/>
          </a:ln>
          <a:effectLst>
            <a:outerShdw blurRad="63500" sx="109000" sy="109000" algn="ctr" rotWithShape="0">
              <a:prstClr val="black">
                <a:alpha val="36000"/>
              </a:prstClr>
            </a:outerShdw>
            <a:softEdge rad="112500"/>
          </a:effectLst>
          <a:scene3d>
            <a:camera prst="orthographicFront"/>
            <a:lightRig rig="contrasting" dir="t">
              <a:rot lat="0" lon="0" rev="0"/>
            </a:lightRig>
          </a:scene3d>
          <a:sp3d extrusionH="38100" contourW="57150" prstMaterial="matte">
            <a:bevelT w="38100" h="95250"/>
            <a:bevelB w="19050" h="88900"/>
            <a:extrusionClr>
              <a:schemeClr val="bg1"/>
            </a:extrusionClr>
            <a:contourClr>
              <a:schemeClr val="bg1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1E6670"/>
                </a:solidFill>
                <a:latin typeface="Arial" charset="0"/>
                <a:cs typeface="Arial" charset="0"/>
              </a:rPr>
              <a:t/>
            </a:r>
            <a:br>
              <a:rPr lang="ru-RU" sz="2400" b="1" dirty="0" smtClean="0">
                <a:solidFill>
                  <a:srgbClr val="1E6670"/>
                </a:solidFill>
                <a:latin typeface="Arial" charset="0"/>
                <a:cs typeface="Arial" charset="0"/>
              </a:rPr>
            </a:br>
            <a:r>
              <a:rPr lang="ru-RU" sz="2400" b="1" dirty="0" smtClean="0">
                <a:solidFill>
                  <a:srgbClr val="1E6670"/>
                </a:solidFill>
                <a:latin typeface="Arial" charset="0"/>
                <a:cs typeface="Arial" charset="0"/>
              </a:rPr>
              <a:t/>
            </a:r>
            <a:br>
              <a:rPr lang="ru-RU" sz="2400" b="1" dirty="0" smtClean="0">
                <a:solidFill>
                  <a:srgbClr val="1E6670"/>
                </a:solidFill>
                <a:latin typeface="Arial" charset="0"/>
                <a:cs typeface="Arial" charset="0"/>
              </a:rPr>
            </a:br>
            <a:r>
              <a:rPr lang="ru-RU" sz="2800" b="1" dirty="0" smtClean="0">
                <a:solidFill>
                  <a:srgbClr val="7030A0"/>
                </a:solidFill>
                <a:cs typeface="Arial" charset="0"/>
              </a:rPr>
              <a:t>Статья 62 «ОСНОВ ОБ ОХРАНЕ ЗДОРОВЬЯ ГРАЖДАН В РФ»</a:t>
            </a:r>
            <a:br>
              <a:rPr lang="ru-RU" sz="2800" b="1" dirty="0" smtClean="0">
                <a:solidFill>
                  <a:srgbClr val="7030A0"/>
                </a:solidFill>
                <a:cs typeface="Arial" charset="0"/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(утв. ВС РФ 22.07.1993 № 5487-1)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Arial" charset="0"/>
                <a:cs typeface="Arial" charset="0"/>
              </a:rPr>
            </a:br>
            <a:endParaRPr lang="ru-RU" sz="2400" dirty="0" smtClean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8316218" cy="4742532"/>
          </a:xfrm>
        </p:spPr>
        <p:txBody>
          <a:bodyPr/>
          <a:lstStyle/>
          <a:p>
            <a:pPr indent="540000" algn="just">
              <a:spcBef>
                <a:spcPts val="0"/>
              </a:spcBef>
              <a:buFont typeface="Arial" charset="0"/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800" dirty="0" smtClean="0">
                <a:solidFill>
                  <a:srgbClr val="1E6670"/>
                </a:solidFill>
                <a:latin typeface="Arial" pitchFamily="34" charset="0"/>
                <a:cs typeface="Arial" pitchFamily="34" charset="0"/>
              </a:rPr>
              <a:t>Медицинские и фармацевтические работники </a:t>
            </a:r>
            <a:r>
              <a:rPr lang="ru-RU" sz="2800" b="1" dirty="0" smtClean="0">
                <a:solidFill>
                  <a:srgbClr val="1E6670"/>
                </a:solidFill>
                <a:latin typeface="Arial" pitchFamily="34" charset="0"/>
                <a:cs typeface="Arial" pitchFamily="34" charset="0"/>
              </a:rPr>
              <a:t>имеют право на создание профессиональных ассоциаций и других общественных объединений, </a:t>
            </a:r>
            <a:r>
              <a:rPr lang="ru-RU" sz="2800" dirty="0" smtClean="0">
                <a:solidFill>
                  <a:srgbClr val="1E6670"/>
                </a:solidFill>
                <a:latin typeface="Arial" pitchFamily="34" charset="0"/>
                <a:cs typeface="Arial" pitchFamily="34" charset="0"/>
              </a:rPr>
              <a:t>формируемых на добровольной основе для защиты прав медицинских и фармацевтических работников, развития медицинской и фармацевтической практики, содействия научным исследованиям, решения иных вопросов, связанных с профессиональной деятельностью медицинских и фармацевтических работников.</a:t>
            </a:r>
          </a:p>
          <a:p>
            <a:pPr indent="540000" algn="dist">
              <a:spcBef>
                <a:spcPts val="0"/>
              </a:spcBef>
              <a:buFont typeface="Arial" charset="0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22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568952" cy="5904656"/>
          </a:xfrm>
        </p:spPr>
        <p:txBody>
          <a:bodyPr/>
          <a:lstStyle/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Статья 62 этого закона устанавливала</a:t>
            </a:r>
            <a:r>
              <a:rPr lang="ru-RU" sz="2800" dirty="0">
                <a:solidFill>
                  <a:srgbClr val="257D8A"/>
                </a:solidFill>
              </a:rPr>
              <a:t>, что медицинские и фармацевтические работники имеют право на создание профессиональных ассоциаций и других общественных объединений, формируемых на добровольной основе,  для защиты прав медицинских и фармацевтических работников, развития медицинской и фармацевтической практики, содействия научным исследованиям, решения иных вопросов, связанных с профессиональной деятельностью медицинских и фармацевтических работников, а также определяла </a:t>
            </a:r>
            <a:r>
              <a:rPr lang="ru-RU" sz="2800" dirty="0" err="1">
                <a:solidFill>
                  <a:srgbClr val="257D8A"/>
                </a:solidFill>
              </a:rPr>
              <a:t>правосубъектность</a:t>
            </a:r>
            <a:r>
              <a:rPr lang="ru-RU" sz="2800" dirty="0">
                <a:solidFill>
                  <a:srgbClr val="257D8A"/>
                </a:solidFill>
              </a:rPr>
              <a:t> таких организаций.</a:t>
            </a:r>
          </a:p>
        </p:txBody>
      </p:sp>
    </p:spTree>
    <p:extLst>
      <p:ext uri="{BB962C8B-B14F-4D97-AF65-F5344CB8AC3E}">
        <p14:creationId xmlns:p14="http://schemas.microsoft.com/office/powerpoint/2010/main" val="622134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Возможно ли саморегулирование в системы здравоохранения РФ сегодня?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14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33164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Статья 29 Федерального закона от  21.11.2011 ГОДА </a:t>
            </a:r>
            <a:b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№ 323-ФЗ «Об основах охраны здоровья граждан в Российской Федерации»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428625" y="2332038"/>
            <a:ext cx="8229600" cy="37401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i="1" dirty="0" smtClean="0">
                <a:latin typeface="Arial" charset="0"/>
                <a:cs typeface="Arial" charset="0"/>
              </a:rPr>
              <a:t>	</a:t>
            </a:r>
            <a:endParaRPr lang="ru-RU" sz="3600" i="1" dirty="0" smtClean="0"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556792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 typeface="Symbol" pitchFamily="18" charset="2"/>
              <a:buAutoNum type="arabicPeriod"/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Организация охраны здоровья осуществляется путем:</a:t>
            </a:r>
          </a:p>
          <a:p>
            <a:pPr>
              <a:spcBef>
                <a:spcPts val="0"/>
              </a:spcBef>
              <a:defRPr/>
            </a:pP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spcBef>
                <a:spcPts val="0"/>
              </a:spcBef>
              <a:buFont typeface="Arial" charset="0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управления деятельностью в сфере охраны здоровья на основе государственного регулирования, а также </a:t>
            </a:r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саморегулирования, осуществляемого в соответствии с федеральным законом.</a:t>
            </a:r>
          </a:p>
        </p:txBody>
      </p:sp>
    </p:spTree>
    <p:extLst>
      <p:ext uri="{BB962C8B-B14F-4D97-AF65-F5344CB8AC3E}">
        <p14:creationId xmlns:p14="http://schemas.microsoft.com/office/powerpoint/2010/main" val="417039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0"/>
            <a:ext cx="8568952" cy="6597352"/>
          </a:xfrm>
        </p:spPr>
        <p:txBody>
          <a:bodyPr/>
          <a:lstStyle/>
          <a:p>
            <a:pPr marL="514350" indent="-514350" algn="just">
              <a:buAutoNum type="arabicPeriod"/>
            </a:pPr>
            <a:endParaRPr lang="ru-RU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1)Объединение субъектов предпринимательской       деятельности (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юр.лиц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инд.предпринимателей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Но!    </a:t>
            </a:r>
            <a:r>
              <a:rPr lang="ru-RU" sz="2400" b="1" dirty="0" err="1" smtClean="0">
                <a:solidFill>
                  <a:srgbClr val="1E6670"/>
                </a:solidFill>
                <a:latin typeface="Arial" pitchFamily="34" charset="0"/>
                <a:cs typeface="Arial" pitchFamily="34" charset="0"/>
              </a:rPr>
              <a:t>Мед.организации</a:t>
            </a:r>
            <a:r>
              <a:rPr lang="ru-RU" sz="2400" b="1" dirty="0" smtClean="0">
                <a:solidFill>
                  <a:srgbClr val="1E6670"/>
                </a:solidFill>
                <a:latin typeface="Arial" pitchFamily="34" charset="0"/>
                <a:cs typeface="Arial" pitchFamily="34" charset="0"/>
              </a:rPr>
              <a:t> являются некоммерческими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2)Объединение субъектов профессиональной     деятельности (</a:t>
            </a:r>
            <a:r>
              <a:rPr lang="ru-RU" sz="2400" u="sng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физ.лиц</a:t>
            </a:r>
            <a:r>
              <a:rPr lang="ru-RU" sz="24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!) 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Но!</a:t>
            </a:r>
            <a:r>
              <a:rPr lang="ru-RU" sz="2400" b="1" dirty="0" smtClean="0">
                <a:solidFill>
                  <a:srgbClr val="257D8A"/>
                </a:solidFill>
                <a:latin typeface="Arial" pitchFamily="34" charset="0"/>
                <a:cs typeface="Arial" pitchFamily="34" charset="0"/>
              </a:rPr>
              <a:t> Врач – не субъект профессиональной </a:t>
            </a:r>
            <a:r>
              <a:rPr lang="ru-RU" sz="2400" b="1" dirty="0">
                <a:solidFill>
                  <a:srgbClr val="257D8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257D8A"/>
                </a:solidFill>
                <a:latin typeface="Arial" pitchFamily="34" charset="0"/>
                <a:cs typeface="Arial" pitchFamily="34" charset="0"/>
              </a:rPr>
              <a:t>                                                  </a:t>
            </a:r>
            <a:r>
              <a:rPr lang="ru-RU" sz="2400" b="1" dirty="0">
                <a:solidFill>
                  <a:srgbClr val="257D8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257D8A"/>
                </a:solidFill>
                <a:latin typeface="Arial" pitchFamily="34" charset="0"/>
                <a:cs typeface="Arial" pitchFamily="34" charset="0"/>
              </a:rPr>
              <a:t>деятельности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3)Членство в СРО- добровольное!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Но!</a:t>
            </a:r>
            <a:r>
              <a:rPr lang="ru-RU" sz="2400" b="1" dirty="0" smtClean="0">
                <a:solidFill>
                  <a:srgbClr val="257D8A"/>
                </a:solidFill>
                <a:latin typeface="Arial" pitchFamily="34" charset="0"/>
                <a:cs typeface="Arial" pitchFamily="34" charset="0"/>
              </a:rPr>
              <a:t>    В  РФ  единые требования   к врачам и мед.                                  организациям (порядки, стандарты и пр.).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257D8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4)Основная цель – улучшение качества через создание          конкурентных преимуществ.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Но!   </a:t>
            </a:r>
            <a:r>
              <a:rPr lang="ru-RU" sz="2400" b="1" dirty="0" smtClean="0">
                <a:solidFill>
                  <a:srgbClr val="257D8A"/>
                </a:solidFill>
                <a:latin typeface="Arial" pitchFamily="34" charset="0"/>
                <a:cs typeface="Arial" pitchFamily="34" charset="0"/>
              </a:rPr>
              <a:t>Основная цель здравоохранения - повышение      качества через выполнение единых 	требований      (норм и правил).</a:t>
            </a:r>
            <a:endParaRPr lang="ru-RU" sz="2800" b="1" dirty="0">
              <a:solidFill>
                <a:srgbClr val="257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5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pPr algn="l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Статья</a:t>
            </a:r>
            <a:r>
              <a:rPr lang="ru-RU" sz="2800" b="1" i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 1 Федерального закона от 14.03.2002 N 30-ФЗ «Об органах судейского сообщества</a:t>
            </a:r>
            <a:r>
              <a:rPr lang="ru-RU" sz="28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 в </a:t>
            </a:r>
            <a:r>
              <a:rPr lang="ru-RU" sz="2800" b="1" i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Российской Федерации»</a:t>
            </a:r>
            <a:br>
              <a:rPr lang="ru-RU" sz="2800" b="1" i="1" dirty="0" smtClean="0">
                <a:solidFill>
                  <a:srgbClr val="7030A0"/>
                </a:solidFill>
                <a:latin typeface="Arial" charset="0"/>
                <a:cs typeface="Arial" charset="0"/>
              </a:rPr>
            </a:br>
            <a:endParaRPr lang="ru-RU" sz="2800" b="1" dirty="0" smtClean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428625" y="2332038"/>
            <a:ext cx="8229600" cy="37401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i="1" dirty="0" smtClean="0">
                <a:latin typeface="Arial" charset="0"/>
                <a:cs typeface="Arial" charset="0"/>
              </a:rPr>
              <a:t>	</a:t>
            </a:r>
            <a:r>
              <a:rPr lang="ru-RU" sz="3600" i="1" dirty="0" smtClean="0">
                <a:solidFill>
                  <a:srgbClr val="257D8A"/>
                </a:solidFill>
                <a:latin typeface="Arial" charset="0"/>
                <a:cs typeface="Arial" charset="0"/>
              </a:rPr>
              <a:t>«</a:t>
            </a:r>
            <a:r>
              <a:rPr lang="ru-RU" sz="3600" b="1" i="1" dirty="0" smtClean="0">
                <a:solidFill>
                  <a:srgbClr val="257D8A"/>
                </a:solidFill>
                <a:latin typeface="Arial" charset="0"/>
                <a:cs typeface="Arial" charset="0"/>
              </a:rPr>
              <a:t>Судейское сообщество в РФ </a:t>
            </a:r>
            <a:r>
              <a:rPr lang="ru-RU" sz="3600" i="1" dirty="0" smtClean="0">
                <a:solidFill>
                  <a:srgbClr val="257D8A"/>
                </a:solidFill>
                <a:latin typeface="Arial" charset="0"/>
                <a:cs typeface="Arial" charset="0"/>
              </a:rPr>
              <a:t>образуют судьи федеральных судов всех видов и уровней, судьи судов субъектов РФ, составляющих судебную систему РФ».</a:t>
            </a:r>
          </a:p>
        </p:txBody>
      </p:sp>
    </p:spTree>
    <p:extLst>
      <p:ext uri="{BB962C8B-B14F-4D97-AF65-F5344CB8AC3E}">
        <p14:creationId xmlns:p14="http://schemas.microsoft.com/office/powerpoint/2010/main" val="282186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/>
          <a:lstStyle/>
          <a:p>
            <a:r>
              <a:rPr lang="ru-RU" sz="2800" i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Статья 3 Федерального закона от 31.05.2002 </a:t>
            </a:r>
            <a:br>
              <a:rPr lang="ru-RU" sz="2800" i="1" dirty="0" smtClean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ru-RU" sz="2800" i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N 63-ФЗ «Об адвокатской деятельности и адвокатуре в РФ»</a:t>
            </a:r>
            <a:br>
              <a:rPr lang="ru-RU" sz="2800" i="1" dirty="0" smtClean="0">
                <a:solidFill>
                  <a:srgbClr val="7030A0"/>
                </a:solidFill>
                <a:latin typeface="Arial" charset="0"/>
                <a:cs typeface="Arial" charset="0"/>
              </a:rPr>
            </a:br>
            <a:endParaRPr lang="ru-RU" sz="2800" dirty="0" smtClean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428625" y="2143125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i="1" dirty="0" smtClean="0">
                <a:latin typeface="Arial" charset="0"/>
                <a:cs typeface="Arial" charset="0"/>
              </a:rPr>
              <a:t> </a:t>
            </a:r>
            <a:r>
              <a:rPr lang="ru-RU" i="1" dirty="0" smtClean="0">
                <a:solidFill>
                  <a:srgbClr val="1E6670"/>
                </a:solidFill>
                <a:latin typeface="Arial" charset="0"/>
                <a:cs typeface="Arial" charset="0"/>
              </a:rPr>
              <a:t>«</a:t>
            </a:r>
            <a:r>
              <a:rPr lang="ru-RU" b="1" i="1" dirty="0" smtClean="0">
                <a:solidFill>
                  <a:srgbClr val="1E6670"/>
                </a:solidFill>
                <a:latin typeface="Arial" charset="0"/>
                <a:cs typeface="Arial" charset="0"/>
              </a:rPr>
              <a:t>Адвокатура является профессиональным сообществом </a:t>
            </a:r>
            <a:r>
              <a:rPr lang="ru-RU" i="1" dirty="0" smtClean="0">
                <a:solidFill>
                  <a:srgbClr val="1E6670"/>
                </a:solidFill>
                <a:latin typeface="Arial" charset="0"/>
                <a:cs typeface="Arial" charset="0"/>
              </a:rPr>
              <a:t>адвокатов и как институт гражданского общества не входит в систему органов государственной власти и органов местного самоуправления».</a:t>
            </a:r>
            <a:r>
              <a:rPr lang="ru-RU" dirty="0" smtClean="0">
                <a:solidFill>
                  <a:srgbClr val="1E6670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087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Статья 24 "Основ законодательства РФ о нотариате"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4" indent="0" algn="ctr">
              <a:spcBef>
                <a:spcPct val="0"/>
              </a:spcBef>
              <a:buFont typeface="Arial" charset="0"/>
              <a:buNone/>
            </a:pPr>
            <a:r>
              <a:rPr lang="ru-RU" sz="2800" i="1" dirty="0" smtClean="0">
                <a:solidFill>
                  <a:srgbClr val="257D8A"/>
                </a:solidFill>
                <a:latin typeface="Arial" charset="0"/>
                <a:cs typeface="Arial" charset="0"/>
              </a:rPr>
              <a:t> </a:t>
            </a:r>
            <a:r>
              <a:rPr lang="ru-RU" sz="3600" b="1" i="1" dirty="0" smtClean="0">
                <a:solidFill>
                  <a:srgbClr val="257D8A"/>
                </a:solidFill>
                <a:latin typeface="Arial" charset="0"/>
                <a:cs typeface="Arial" charset="0"/>
              </a:rPr>
              <a:t>Нотариальная палата</a:t>
            </a:r>
            <a:r>
              <a:rPr lang="ru-RU" sz="3600" i="1" dirty="0" smtClean="0">
                <a:solidFill>
                  <a:srgbClr val="257D8A"/>
                </a:solidFill>
                <a:latin typeface="Arial" charset="0"/>
                <a:cs typeface="Arial" charset="0"/>
              </a:rPr>
              <a:t> является некоммерческой организацией, представляющей собой профессиональное объединение, основанное </a:t>
            </a:r>
            <a:r>
              <a:rPr lang="ru-RU" sz="3600" b="1" i="1" dirty="0" smtClean="0">
                <a:solidFill>
                  <a:srgbClr val="257D8A"/>
                </a:solidFill>
                <a:latin typeface="Arial" charset="0"/>
                <a:cs typeface="Arial" charset="0"/>
              </a:rPr>
              <a:t>на обязательном членстве нотариусов</a:t>
            </a:r>
            <a:r>
              <a:rPr lang="ru-RU" sz="3600" i="1" dirty="0" smtClean="0">
                <a:solidFill>
                  <a:srgbClr val="257D8A"/>
                </a:solidFill>
                <a:latin typeface="Arial" charset="0"/>
                <a:cs typeface="Arial" charset="0"/>
              </a:rPr>
              <a:t>, занимающихся частной практикой</a:t>
            </a:r>
            <a:r>
              <a:rPr lang="ru-RU" sz="3600" i="1" dirty="0" smtClean="0"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328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556792"/>
            <a:ext cx="8642350" cy="4897438"/>
          </a:xfrm>
        </p:spPr>
        <p:txBody>
          <a:bodyPr/>
          <a:lstStyle/>
          <a:p>
            <a:pPr marL="0" indent="0" algn="just">
              <a:buFont typeface="Symbol" pitchFamily="18" charset="2"/>
              <a:buNone/>
              <a:defRPr/>
            </a:pPr>
            <a:r>
              <a:rPr lang="ru-RU" sz="2200" dirty="0" smtClean="0">
                <a:solidFill>
                  <a:srgbClr val="1E667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200" dirty="0">
                <a:solidFill>
                  <a:srgbClr val="1E6670"/>
                </a:solidFill>
                <a:latin typeface="Arial" pitchFamily="34" charset="0"/>
                <a:cs typeface="Arial" pitchFamily="34" charset="0"/>
              </a:rPr>
              <a:t>В целях реализации и защиты прав медицинских работников и фармацевтических работников, развития медицинской деятельности и </a:t>
            </a:r>
            <a:r>
              <a:rPr lang="ru-RU" sz="2000" dirty="0">
                <a:solidFill>
                  <a:srgbClr val="1E6670"/>
                </a:solidFill>
                <a:latin typeface="Arial" pitchFamily="34" charset="0"/>
                <a:cs typeface="Arial" pitchFamily="34" charset="0"/>
              </a:rPr>
              <a:t>фармацевтической деятельности, содействия научным исследованиям, решения иных связанных с профессиональной деятельностью медицинских работников и фармацевтических работников вопросов указанные работники </a:t>
            </a:r>
            <a:r>
              <a:rPr lang="ru-RU" sz="2000" b="1" dirty="0">
                <a:solidFill>
                  <a:srgbClr val="1E6670"/>
                </a:solidFill>
                <a:latin typeface="Arial" pitchFamily="34" charset="0"/>
                <a:cs typeface="Arial" pitchFamily="34" charset="0"/>
              </a:rPr>
              <a:t>имеют право на создание на добровольной основе профессиональных некоммерческих организаций</a:t>
            </a:r>
            <a:r>
              <a:rPr lang="ru-RU" sz="2000" dirty="0">
                <a:solidFill>
                  <a:srgbClr val="1E667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>
                <a:solidFill>
                  <a:srgbClr val="1E6670"/>
                </a:solidFill>
                <a:latin typeface="Arial" pitchFamily="34" charset="0"/>
                <a:cs typeface="Arial" pitchFamily="34" charset="0"/>
              </a:rPr>
              <a:t>которые могут формироваться в соответствии с критериями:</a:t>
            </a:r>
          </a:p>
          <a:p>
            <a:pPr marL="0" indent="0" algn="just">
              <a:buFont typeface="Symbol" pitchFamily="18" charset="2"/>
              <a:buNone/>
              <a:defRPr/>
            </a:pPr>
            <a:r>
              <a:rPr lang="ru-RU" sz="2200" dirty="0">
                <a:solidFill>
                  <a:srgbClr val="1E6670"/>
                </a:solidFill>
                <a:latin typeface="Arial" pitchFamily="34" charset="0"/>
                <a:cs typeface="Arial" pitchFamily="34" charset="0"/>
              </a:rPr>
              <a:t>1) принадлежности к медицинским работникам или фармацевтическим работникам;</a:t>
            </a:r>
          </a:p>
          <a:p>
            <a:pPr marL="0" indent="0" algn="just">
              <a:buFont typeface="Symbol" pitchFamily="18" charset="2"/>
              <a:buNone/>
              <a:defRPr/>
            </a:pPr>
            <a:r>
              <a:rPr lang="ru-RU" sz="2200" dirty="0">
                <a:solidFill>
                  <a:srgbClr val="1E6670"/>
                </a:solidFill>
                <a:latin typeface="Arial" pitchFamily="34" charset="0"/>
                <a:cs typeface="Arial" pitchFamily="34" charset="0"/>
              </a:rPr>
              <a:t>2) принадлежности к профессии (врачей, медицинских сестер (фельдшеров), провизоров, фармацевтов);</a:t>
            </a:r>
          </a:p>
          <a:p>
            <a:pPr marL="0" indent="0" algn="just">
              <a:buFont typeface="Symbol" pitchFamily="18" charset="2"/>
              <a:buNone/>
              <a:defRPr/>
            </a:pPr>
            <a:r>
              <a:rPr lang="ru-RU" sz="2200" dirty="0">
                <a:solidFill>
                  <a:srgbClr val="1E6670"/>
                </a:solidFill>
                <a:latin typeface="Arial" pitchFamily="34" charset="0"/>
                <a:cs typeface="Arial" pitchFamily="34" charset="0"/>
              </a:rPr>
              <a:t>3) принадлежности к одной врачебной специальности.</a:t>
            </a:r>
          </a:p>
          <a:p>
            <a:pPr marL="0" indent="0">
              <a:buFont typeface="Symbol" pitchFamily="18" charset="2"/>
              <a:buNone/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295400"/>
          </a:xfrm>
        </p:spPr>
        <p:txBody>
          <a:bodyPr/>
          <a:lstStyle/>
          <a:p>
            <a:pPr algn="just"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Статья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76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Профессиональные некоммерческие организации, создаваемые медицинскими работниками и фармацевтическими работниками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ъект 1"/>
          <p:cNvSpPr>
            <a:spLocks noGrp="1"/>
          </p:cNvSpPr>
          <p:nvPr>
            <p:ph idx="1"/>
          </p:nvPr>
        </p:nvSpPr>
        <p:spPr>
          <a:xfrm>
            <a:off x="250825" y="1916113"/>
            <a:ext cx="8642350" cy="4826000"/>
          </a:xfrm>
        </p:spPr>
        <p:txBody>
          <a:bodyPr/>
          <a:lstStyle/>
          <a:p>
            <a:pPr marL="0" indent="0" algn="just">
              <a:buFont typeface="Symbol" pitchFamily="18" charset="2"/>
              <a:buNone/>
            </a:pPr>
            <a:r>
              <a:rPr lang="ru-RU" sz="2100" dirty="0" smtClean="0">
                <a:solidFill>
                  <a:srgbClr val="257D8A"/>
                </a:solidFill>
                <a:latin typeface="Arial" charset="0"/>
                <a:cs typeface="Arial" charset="0"/>
              </a:rPr>
              <a:t>3. Медицинские профессиональные некоммерческие организации, основанные на личном членстве врачей и </a:t>
            </a:r>
            <a:r>
              <a:rPr lang="ru-RU" sz="2100" b="1" dirty="0" smtClean="0">
                <a:solidFill>
                  <a:srgbClr val="257D8A"/>
                </a:solidFill>
                <a:latin typeface="Arial" charset="0"/>
                <a:cs typeface="Arial" charset="0"/>
              </a:rPr>
              <a:t>объединяющие не менее 25 процентов от общей численности врачей на территории субъекта</a:t>
            </a:r>
            <a:r>
              <a:rPr lang="ru-RU" sz="2100" dirty="0" smtClean="0">
                <a:solidFill>
                  <a:srgbClr val="257D8A"/>
                </a:solidFill>
                <a:latin typeface="Arial" charset="0"/>
                <a:cs typeface="Arial" charset="0"/>
              </a:rPr>
              <a:t> Российской Федерации, наряду с функциями, указанными в части 2 настоящей статьи, вправе принимать участие:</a:t>
            </a:r>
          </a:p>
          <a:p>
            <a:pPr marL="0" indent="0" algn="just">
              <a:buFont typeface="Symbol" pitchFamily="18" charset="2"/>
              <a:buNone/>
            </a:pPr>
            <a:r>
              <a:rPr lang="ru-RU" sz="2100" dirty="0" smtClean="0">
                <a:solidFill>
                  <a:srgbClr val="257D8A"/>
                </a:solidFill>
                <a:latin typeface="Arial" charset="0"/>
                <a:cs typeface="Arial" charset="0"/>
              </a:rPr>
              <a:t>1) в аттестации врачей для получения ими квалификационных категорий;</a:t>
            </a:r>
          </a:p>
          <a:p>
            <a:pPr marL="0" indent="0" algn="just">
              <a:buFont typeface="Symbol" pitchFamily="18" charset="2"/>
              <a:buNone/>
            </a:pPr>
            <a:r>
              <a:rPr lang="ru-RU" sz="2100" dirty="0" smtClean="0">
                <a:solidFill>
                  <a:srgbClr val="257D8A"/>
                </a:solidFill>
                <a:latin typeface="Arial" charset="0"/>
                <a:cs typeface="Arial" charset="0"/>
              </a:rPr>
              <a:t>2) в заключении соглашений по тарифам на медицинские услуги в системе обязательного медицинского страхования и в деятельности фондов обязательного медицинского страхования;</a:t>
            </a:r>
          </a:p>
          <a:p>
            <a:pPr marL="0" indent="0" algn="just">
              <a:buFont typeface="Symbol" pitchFamily="18" charset="2"/>
              <a:buNone/>
            </a:pPr>
            <a:r>
              <a:rPr lang="ru-RU" sz="2100" dirty="0" smtClean="0">
                <a:solidFill>
                  <a:srgbClr val="257D8A"/>
                </a:solidFill>
                <a:latin typeface="Arial" charset="0"/>
                <a:cs typeface="Arial" charset="0"/>
              </a:rPr>
              <a:t>3) в разработке территориальных программ государственных гарантий бесплатного оказания гражданам медицинской помощи.</a:t>
            </a:r>
          </a:p>
          <a:p>
            <a:pPr marL="0" indent="0" algn="just">
              <a:buFont typeface="Symbol" pitchFamily="18" charset="2"/>
              <a:buNone/>
            </a:pPr>
            <a:endParaRPr lang="ru-RU" sz="2100" dirty="0" smtClean="0">
              <a:solidFill>
                <a:srgbClr val="257D8A"/>
              </a:solidFill>
              <a:latin typeface="Arial" charset="0"/>
              <a:cs typeface="Arial" charset="0"/>
            </a:endParaRPr>
          </a:p>
        </p:txBody>
      </p:sp>
      <p:sp>
        <p:nvSpPr>
          <p:cNvPr id="46082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362075"/>
          </a:xfrm>
        </p:spPr>
        <p:txBody>
          <a:bodyPr/>
          <a:lstStyle/>
          <a:p>
            <a:pPr algn="l"/>
            <a:r>
              <a:rPr lang="ru-RU" sz="2400" b="1" smtClean="0">
                <a:solidFill>
                  <a:srgbClr val="7030A0"/>
                </a:solidFill>
                <a:latin typeface="Arial" charset="0"/>
                <a:cs typeface="Arial" charset="0"/>
              </a:rPr>
              <a:t>Статья </a:t>
            </a:r>
            <a:r>
              <a:rPr lang="en-US" sz="2400" b="1" smtClean="0">
                <a:solidFill>
                  <a:srgbClr val="7030A0"/>
                </a:solidFill>
                <a:latin typeface="Arial" charset="0"/>
                <a:cs typeface="Arial" charset="0"/>
              </a:rPr>
              <a:t>76</a:t>
            </a:r>
            <a:r>
              <a:rPr lang="ru-RU" sz="2400" b="1" smtClean="0">
                <a:solidFill>
                  <a:srgbClr val="7030A0"/>
                </a:solidFill>
                <a:latin typeface="Arial" charset="0"/>
                <a:cs typeface="Arial" charset="0"/>
              </a:rPr>
              <a:t>. Профессиональные некоммерческие организации, создаваемые медицинскими работниками и фармацевтическими работниками</a:t>
            </a:r>
            <a:r>
              <a:rPr lang="en-US" sz="2400" b="1" smtClean="0">
                <a:solidFill>
                  <a:srgbClr val="7030A0"/>
                </a:solidFill>
                <a:latin typeface="Arial" charset="0"/>
                <a:cs typeface="Arial" charset="0"/>
              </a:rPr>
              <a:t>-2</a:t>
            </a:r>
            <a:endParaRPr lang="ru-RU" sz="2400" smtClean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70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638474" y="341854"/>
            <a:ext cx="805973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cs typeface="Arial" charset="0"/>
              </a:rPr>
              <a:t>Цели и задачи Национальной медицинской </a:t>
            </a:r>
            <a:r>
              <a:rPr lang="ru-RU" sz="3200" b="1" dirty="0" smtClean="0">
                <a:solidFill>
                  <a:srgbClr val="7030A0"/>
                </a:solidFill>
                <a:cs typeface="Arial" charset="0"/>
              </a:rPr>
              <a:t>Палаты</a:t>
            </a:r>
          </a:p>
          <a:p>
            <a:pPr algn="ctr"/>
            <a:endParaRPr lang="ru-RU" sz="3200" b="1" dirty="0" smtClean="0">
              <a:solidFill>
                <a:srgbClr val="7030A0"/>
              </a:solidFill>
              <a:cs typeface="Arial" charset="0"/>
            </a:endParaRPr>
          </a:p>
          <a:p>
            <a:pPr algn="ctr"/>
            <a:endParaRPr lang="ru-RU" sz="3200" b="1" dirty="0">
              <a:solidFill>
                <a:srgbClr val="7030A0"/>
              </a:solidFill>
              <a:cs typeface="Arial" charset="0"/>
            </a:endParaRP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285750" y="1357313"/>
            <a:ext cx="85725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1000" dirty="0">
              <a:solidFill>
                <a:srgbClr val="257D8A"/>
              </a:solidFill>
            </a:endParaRPr>
          </a:p>
          <a:p>
            <a:pPr algn="just"/>
            <a:r>
              <a:rPr lang="ru-RU" sz="2800" dirty="0">
                <a:solidFill>
                  <a:srgbClr val="257D8A"/>
                </a:solidFill>
              </a:rPr>
              <a:t>1</a:t>
            </a:r>
            <a:r>
              <a:rPr lang="ru-RU" sz="2800" dirty="0" smtClean="0">
                <a:solidFill>
                  <a:srgbClr val="257D8A"/>
                </a:solidFill>
              </a:rPr>
              <a:t>.Цель </a:t>
            </a:r>
            <a:r>
              <a:rPr lang="ru-RU" sz="2800" dirty="0">
                <a:solidFill>
                  <a:srgbClr val="257D8A"/>
                </a:solidFill>
              </a:rPr>
              <a:t>– создание профессиональной организации работающей по  принципу саморегулирования</a:t>
            </a:r>
            <a:r>
              <a:rPr lang="ru-RU" sz="2800" dirty="0" smtClean="0">
                <a:solidFill>
                  <a:srgbClr val="257D8A"/>
                </a:solidFill>
              </a:rPr>
              <a:t>.</a:t>
            </a:r>
          </a:p>
          <a:p>
            <a:pPr algn="just"/>
            <a:endParaRPr lang="ru-RU" sz="1000" dirty="0">
              <a:solidFill>
                <a:srgbClr val="257D8A"/>
              </a:solidFill>
            </a:endParaRPr>
          </a:p>
          <a:p>
            <a:pPr algn="just"/>
            <a:r>
              <a:rPr lang="ru-RU" sz="2800" dirty="0">
                <a:solidFill>
                  <a:srgbClr val="257D8A"/>
                </a:solidFill>
              </a:rPr>
              <a:t>2</a:t>
            </a:r>
            <a:r>
              <a:rPr lang="ru-RU" sz="2800" dirty="0" smtClean="0">
                <a:solidFill>
                  <a:srgbClr val="257D8A"/>
                </a:solidFill>
              </a:rPr>
              <a:t>. </a:t>
            </a:r>
            <a:r>
              <a:rPr lang="ru-RU" sz="2800" dirty="0" smtClean="0">
                <a:solidFill>
                  <a:srgbClr val="257D8A"/>
                </a:solidFill>
              </a:rPr>
              <a:t>Задача </a:t>
            </a:r>
            <a:r>
              <a:rPr lang="ru-RU" sz="2800" dirty="0">
                <a:solidFill>
                  <a:srgbClr val="257D8A"/>
                </a:solidFill>
              </a:rPr>
              <a:t>– подготовить предложения о внесении изменений в </a:t>
            </a:r>
            <a:r>
              <a:rPr lang="ru-RU" sz="2800" dirty="0" smtClean="0">
                <a:solidFill>
                  <a:srgbClr val="257D8A"/>
                </a:solidFill>
              </a:rPr>
              <a:t>законодательство РФ по развитию саморегулирования в здравоохранении.</a:t>
            </a:r>
          </a:p>
          <a:p>
            <a:pPr algn="just"/>
            <a:endParaRPr lang="ru-RU" sz="1000" dirty="0">
              <a:solidFill>
                <a:srgbClr val="257D8A"/>
              </a:solidFill>
            </a:endParaRPr>
          </a:p>
          <a:p>
            <a:pPr algn="just"/>
            <a:r>
              <a:rPr lang="ru-RU" sz="2800" dirty="0">
                <a:solidFill>
                  <a:srgbClr val="257D8A"/>
                </a:solidFill>
              </a:rPr>
              <a:t>3</a:t>
            </a:r>
            <a:r>
              <a:rPr lang="ru-RU" sz="2800" dirty="0" smtClean="0">
                <a:solidFill>
                  <a:srgbClr val="257D8A"/>
                </a:solidFill>
              </a:rPr>
              <a:t>.На </a:t>
            </a:r>
            <a:r>
              <a:rPr lang="ru-RU" sz="2800" dirty="0">
                <a:solidFill>
                  <a:srgbClr val="257D8A"/>
                </a:solidFill>
              </a:rPr>
              <a:t>первом этапе членство в Палате является добровольным, после внесения изменений в </a:t>
            </a:r>
            <a:r>
              <a:rPr lang="ru-RU" sz="2800" dirty="0" smtClean="0">
                <a:solidFill>
                  <a:srgbClr val="257D8A"/>
                </a:solidFill>
              </a:rPr>
              <a:t>законодательство РФ </a:t>
            </a:r>
            <a:r>
              <a:rPr lang="ru-RU" sz="2800" dirty="0">
                <a:solidFill>
                  <a:srgbClr val="257D8A"/>
                </a:solidFill>
              </a:rPr>
              <a:t>– обязательным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67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ъект 1"/>
          <p:cNvSpPr>
            <a:spLocks noGrp="1"/>
          </p:cNvSpPr>
          <p:nvPr>
            <p:ph idx="1"/>
          </p:nvPr>
        </p:nvSpPr>
        <p:spPr>
          <a:xfrm>
            <a:off x="250825" y="1989138"/>
            <a:ext cx="8642350" cy="4868862"/>
          </a:xfrm>
        </p:spPr>
        <p:txBody>
          <a:bodyPr/>
          <a:lstStyle/>
          <a:p>
            <a:pPr marL="0" indent="0" algn="just">
              <a:buFont typeface="Symbol" pitchFamily="18" charset="2"/>
              <a:buNone/>
            </a:pPr>
            <a:r>
              <a:rPr lang="ru-RU" sz="2100" dirty="0" smtClean="0">
                <a:solidFill>
                  <a:srgbClr val="1E6670"/>
                </a:solidFill>
                <a:latin typeface="Arial" charset="0"/>
                <a:cs typeface="Arial" charset="0"/>
              </a:rPr>
              <a:t>5. Медицинским профессиональным некоммерческим организациям, их ассоциациям (союзам), которые </a:t>
            </a:r>
            <a:r>
              <a:rPr lang="ru-RU" sz="2100" b="1" dirty="0" smtClean="0">
                <a:solidFill>
                  <a:srgbClr val="1E6670"/>
                </a:solidFill>
                <a:latin typeface="Arial" charset="0"/>
                <a:cs typeface="Arial" charset="0"/>
              </a:rPr>
              <a:t>соответствуют критериям, определяемым Правительством Российской Федерации</a:t>
            </a:r>
            <a:r>
              <a:rPr lang="ru-RU" sz="2100" dirty="0" smtClean="0">
                <a:solidFill>
                  <a:srgbClr val="1E6670"/>
                </a:solidFill>
                <a:latin typeface="Arial" charset="0"/>
                <a:cs typeface="Arial" charset="0"/>
              </a:rPr>
              <a:t>, федеральным законом в установленном им порядке </a:t>
            </a:r>
            <a:r>
              <a:rPr lang="ru-RU" sz="2100" b="1" dirty="0" smtClean="0">
                <a:solidFill>
                  <a:srgbClr val="1E6670"/>
                </a:solidFill>
                <a:latin typeface="Arial" charset="0"/>
                <a:cs typeface="Arial" charset="0"/>
              </a:rPr>
              <a:t>может быть передано осуществление отдельных функций в сфере охраны здоровья</a:t>
            </a:r>
            <a:r>
              <a:rPr lang="ru-RU" sz="2100" dirty="0" smtClean="0">
                <a:solidFill>
                  <a:srgbClr val="1E6670"/>
                </a:solidFill>
                <a:latin typeface="Arial" charset="0"/>
                <a:cs typeface="Arial" charset="0"/>
              </a:rPr>
              <a:t>. Указанные организации вправе принимать участие в деятельности уполномоченных федеральных органов исполнительной власти, фондов обязательного медицинского страхования, а также в разработке программ государственных гарантий бесплатного оказания гражданам медицинской помощи в установленном законодательством Российской Федерации порядке.</a:t>
            </a:r>
          </a:p>
        </p:txBody>
      </p:sp>
      <p:sp>
        <p:nvSpPr>
          <p:cNvPr id="47106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90637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Статья </a:t>
            </a:r>
            <a:r>
              <a:rPr lang="en-US" sz="24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76</a:t>
            </a:r>
            <a:r>
              <a:rPr lang="ru-RU" sz="24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. Профессиональные некоммерческие организации, создаваемые медицинскими работниками и фармацевтическими работниками</a:t>
            </a:r>
            <a:r>
              <a:rPr lang="en-US" sz="24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-3</a:t>
            </a:r>
            <a:endParaRPr lang="ru-RU" sz="2400" dirty="0" smtClean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9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13" y="1989138"/>
            <a:ext cx="8229600" cy="2154237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Постановление Правительства РФ от 10 сентября 2012 года № 907</a:t>
            </a:r>
            <a:b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257D8A"/>
                </a:solidFill>
                <a:latin typeface="Arial" pitchFamily="34" charset="0"/>
                <a:cs typeface="Arial" pitchFamily="34" charset="0"/>
              </a:rPr>
              <a:t>КРИТЕРИИ,</a:t>
            </a:r>
            <a:br>
              <a:rPr lang="ru-RU" sz="2800" b="1" dirty="0" smtClean="0">
                <a:solidFill>
                  <a:srgbClr val="257D8A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257D8A"/>
                </a:solidFill>
                <a:latin typeface="Arial" pitchFamily="34" charset="0"/>
                <a:cs typeface="Arial" pitchFamily="34" charset="0"/>
              </a:rPr>
              <a:t>ПРИ СООТВЕТСТВИИ КОТОРЫМ МЕДИЦИНСКИМ ПРОФЕССИОНАЛЬНЫМ</a:t>
            </a:r>
            <a:br>
              <a:rPr lang="ru-RU" sz="2800" b="1" dirty="0" smtClean="0">
                <a:solidFill>
                  <a:srgbClr val="257D8A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257D8A"/>
                </a:solidFill>
                <a:latin typeface="Arial" pitchFamily="34" charset="0"/>
                <a:cs typeface="Arial" pitchFamily="34" charset="0"/>
              </a:rPr>
              <a:t>НЕКОММЕРЧЕСКИМ ОРГАНИЗАЦИЯМ МОЖЕТ БЫТЬ ПЕРЕДАНО</a:t>
            </a:r>
            <a:br>
              <a:rPr lang="ru-RU" sz="2800" b="1" dirty="0" smtClean="0">
                <a:solidFill>
                  <a:srgbClr val="257D8A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257D8A"/>
                </a:solidFill>
                <a:latin typeface="Arial" pitchFamily="34" charset="0"/>
                <a:cs typeface="Arial" pitchFamily="34" charset="0"/>
              </a:rPr>
              <a:t>ОСУЩЕСТВЛЕНИЕ ОТДЕЛЬНЫХ ФУНКЦИЙ В СФЕРЕ ОХРАНЫ</a:t>
            </a:r>
            <a:br>
              <a:rPr lang="ru-RU" sz="2800" b="1" dirty="0" smtClean="0">
                <a:solidFill>
                  <a:srgbClr val="257D8A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257D8A"/>
                </a:solidFill>
                <a:latin typeface="Arial" pitchFamily="34" charset="0"/>
                <a:cs typeface="Arial" pitchFamily="34" charset="0"/>
              </a:rPr>
              <a:t>ЗДОРОВЬЯ ГРАЖДАН В РОССИЙСКОЙ ФЕДЕРАЦИИ</a:t>
            </a:r>
            <a:r>
              <a:rPr lang="ru-RU" dirty="0" smtClean="0">
                <a:solidFill>
                  <a:srgbClr val="257D8A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257D8A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257D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356100" y="6092825"/>
            <a:ext cx="360363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55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288" y="1268413"/>
            <a:ext cx="8497887" cy="4895850"/>
          </a:xfrm>
        </p:spPr>
        <p:txBody>
          <a:bodyPr/>
          <a:lstStyle/>
          <a:p>
            <a:pPr marL="0" indent="0">
              <a:buFont typeface="Symbol" pitchFamily="18" charset="2"/>
              <a:buNone/>
              <a:defRPr/>
            </a:pPr>
            <a:r>
              <a:rPr lang="ru-RU" sz="2200" dirty="0" smtClean="0">
                <a:solidFill>
                  <a:srgbClr val="1E6670"/>
                </a:solidFill>
                <a:latin typeface="Arial" pitchFamily="34" charset="0"/>
                <a:cs typeface="Arial" pitchFamily="34" charset="0"/>
              </a:rPr>
              <a:t>2. Объединение в составе иной организации, предусмотренной пунктом 1 настоящего документа, </a:t>
            </a:r>
            <a:r>
              <a:rPr lang="ru-RU" b="1" dirty="0" smtClean="0">
                <a:solidFill>
                  <a:srgbClr val="1E6670"/>
                </a:solidFill>
                <a:latin typeface="Arial" pitchFamily="34" charset="0"/>
                <a:cs typeface="Arial" pitchFamily="34" charset="0"/>
              </a:rPr>
              <a:t>одновременно</a:t>
            </a:r>
            <a:r>
              <a:rPr lang="ru-RU" sz="2200" dirty="0" smtClean="0">
                <a:solidFill>
                  <a:srgbClr val="1E667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Font typeface="Symbol" pitchFamily="18" charset="2"/>
              <a:buNone/>
              <a:defRPr/>
            </a:pPr>
            <a:r>
              <a:rPr lang="ru-RU" sz="2200" dirty="0" smtClean="0">
                <a:solidFill>
                  <a:srgbClr val="1E6670"/>
                </a:solidFill>
                <a:latin typeface="Arial" pitchFamily="34" charset="0"/>
                <a:cs typeface="Arial" pitchFamily="34" charset="0"/>
              </a:rPr>
              <a:t>а) </a:t>
            </a:r>
            <a:r>
              <a:rPr lang="ru-RU" sz="2200" b="1" dirty="0" smtClean="0">
                <a:solidFill>
                  <a:srgbClr val="1E6670"/>
                </a:solidFill>
                <a:latin typeface="Arial" pitchFamily="34" charset="0"/>
                <a:cs typeface="Arial" pitchFamily="34" charset="0"/>
              </a:rPr>
              <a:t>более 50 процентов медицинских профессиональных некоммерческих организаций</a:t>
            </a:r>
            <a:r>
              <a:rPr lang="ru-RU" sz="2200" dirty="0" smtClean="0">
                <a:solidFill>
                  <a:srgbClr val="1E6670"/>
                </a:solidFill>
                <a:latin typeface="Arial" pitchFamily="34" charset="0"/>
                <a:cs typeface="Arial" pitchFamily="34" charset="0"/>
              </a:rPr>
              <a:t>, предусмотренных частью 3 статьи 76 Федерального закона "Об основах охраны здоровья граждан в Российской Федерации";</a:t>
            </a:r>
          </a:p>
          <a:p>
            <a:pPr marL="0" indent="0">
              <a:buFont typeface="Symbol" pitchFamily="18" charset="2"/>
              <a:buNone/>
              <a:defRPr/>
            </a:pPr>
            <a:r>
              <a:rPr lang="ru-RU" sz="2200" dirty="0" smtClean="0">
                <a:solidFill>
                  <a:srgbClr val="1E6670"/>
                </a:solidFill>
                <a:latin typeface="Arial" pitchFamily="34" charset="0"/>
                <a:cs typeface="Arial" pitchFamily="34" charset="0"/>
              </a:rPr>
              <a:t>б) </a:t>
            </a:r>
            <a:r>
              <a:rPr lang="ru-RU" sz="2200" b="1" dirty="0" smtClean="0">
                <a:solidFill>
                  <a:srgbClr val="1E6670"/>
                </a:solidFill>
                <a:latin typeface="Arial" pitchFamily="34" charset="0"/>
                <a:cs typeface="Arial" pitchFamily="34" charset="0"/>
              </a:rPr>
              <a:t>более 25 процентов медицинских профессиональных некоммерческих организаций, основанных на личном членстве врачей одной специальности</a:t>
            </a:r>
            <a:r>
              <a:rPr lang="ru-RU" sz="2200" dirty="0" smtClean="0">
                <a:solidFill>
                  <a:srgbClr val="1E6670"/>
                </a:solidFill>
                <a:latin typeface="Arial" pitchFamily="34" charset="0"/>
                <a:cs typeface="Arial" pitchFamily="34" charset="0"/>
              </a:rPr>
              <a:t> и объединяющих </a:t>
            </a:r>
            <a:r>
              <a:rPr lang="ru-RU" sz="2200" b="1" dirty="0" smtClean="0">
                <a:solidFill>
                  <a:srgbClr val="1E6670"/>
                </a:solidFill>
                <a:latin typeface="Arial" pitchFamily="34" charset="0"/>
                <a:cs typeface="Arial" pitchFamily="34" charset="0"/>
              </a:rPr>
              <a:t>более 50 процентов общей численности врачей соответствующей специальности на территории Российской Федерации</a:t>
            </a:r>
            <a:r>
              <a:rPr lang="ru-RU" sz="2200" dirty="0" smtClean="0">
                <a:solidFill>
                  <a:srgbClr val="1E6670"/>
                </a:solidFill>
                <a:latin typeface="Arial" pitchFamily="34" charset="0"/>
                <a:cs typeface="Arial" pitchFamily="34" charset="0"/>
              </a:rPr>
              <a:t>, сформированных по основным специальностям врачей (в соответствии с номенклатурой специальностей специалистов, имеющих медицинское образование).</a:t>
            </a:r>
          </a:p>
          <a:p>
            <a:pPr marL="0" indent="0">
              <a:buFont typeface="Symbol" pitchFamily="18" charset="2"/>
              <a:buNone/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78" name="Заголовок 2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Постановление Правительства РФ от 10 сентября 2012 года № 907</a:t>
            </a:r>
            <a:endParaRPr lang="ru-RU" sz="3200" dirty="0" smtClean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11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5589240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СОВЕТ НАЦИОНАЛЬНОЙ МЕДИЦИНСКОЙ ПАЛАТЫ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C:\Users\user1\Desktop\ФОТО ДОРОФЕЕВ С.Б\Совет палаты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376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3" name="Picture 7" descr="C:\Users\user1\Desktop\ФОТО ДОРОФЕЕВ С.Б\Расширенный сове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" y="-16272"/>
            <a:ext cx="9141768" cy="537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5453161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РАСШИРЕННЫЙ ПРЕЗИДИУМ НАЦИОНАЛЬНОЙ МЕДИЦИНСКОЙ ПАЛАТЫ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422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35696" y="5530879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ОБЩЕСТВЕННАЯ ПАЛАТА РФ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user1\Desktop\ФОТО ДОРОФЕЕВ С.Б\Общественная палата РФ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1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332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1\Desktop\ФОТО ДОРОФЕЕВ С.Б\Фото круглый стол 2015\DSC026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25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5517232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«КРУГЛЫЙ СТОЛ» В ГОСУДАРСТВЕННОЙ ДУМЕ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437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50841" y="5515398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ФОРУМ САМОРЕГУЛИРУЕМЫХ ОРГАНИЗАЦИЙ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C:\Users\user1\Desktop\ФОТО ДОРОФЕЕВ С.Б\DSC0259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9144000" cy="557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2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8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 Концепция (модель) </a:t>
            </a:r>
            <a:r>
              <a:rPr lang="ru-RU" sz="28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введения системы саморегулирования профессиональной деятельности медицинских работников в Российской Федерации</a:t>
            </a:r>
            <a:r>
              <a:rPr lang="ru-RU" sz="28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endParaRPr lang="ru-RU" sz="28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b="1" dirty="0">
                <a:solidFill>
                  <a:srgbClr val="257D8A"/>
                </a:solidFill>
              </a:rPr>
              <a:t> </a:t>
            </a:r>
            <a:r>
              <a:rPr lang="en-US" sz="2400" b="1" dirty="0" smtClean="0">
                <a:solidFill>
                  <a:srgbClr val="257D8A"/>
                </a:solidFill>
              </a:rPr>
              <a:t>                                        </a:t>
            </a:r>
            <a:r>
              <a:rPr lang="ru-RU" sz="2400" b="1" dirty="0" smtClean="0">
                <a:solidFill>
                  <a:srgbClr val="257D8A"/>
                </a:solidFill>
              </a:rPr>
              <a:t>Общие </a:t>
            </a:r>
            <a:r>
              <a:rPr lang="ru-RU" sz="2400" b="1" dirty="0">
                <a:solidFill>
                  <a:srgbClr val="257D8A"/>
                </a:solidFill>
              </a:rPr>
              <a:t>положения </a:t>
            </a:r>
            <a:endParaRPr lang="ru-RU" sz="2400" dirty="0">
              <a:solidFill>
                <a:srgbClr val="257D8A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257D8A"/>
                </a:solidFill>
                <a:latin typeface="Arial" pitchFamily="34" charset="0"/>
                <a:cs typeface="Arial" pitchFamily="34" charset="0"/>
              </a:rPr>
              <a:t>Концепция </a:t>
            </a:r>
            <a:r>
              <a:rPr lang="ru-RU" sz="2000" dirty="0">
                <a:solidFill>
                  <a:srgbClr val="257D8A"/>
                </a:solidFill>
                <a:latin typeface="Arial" pitchFamily="34" charset="0"/>
                <a:cs typeface="Arial" pitchFamily="34" charset="0"/>
              </a:rPr>
              <a:t>(модель) введения системы саморегулирования профессиональной деятельности медицинских работников в Российской Федерации (далее по тексту – Концепция) подготовлена Министерством здравоохранения Российской Федерации совместно с Некоммерческим партнерством «Национальная Медицинская Палата»  в целях создания правовых, методологических, финансовых и организационных условий для становления и развития системы саморегулирования профессиональной деятельности врачей (медицинских работников) как одного из механизмов  реализации государственной политики и управления деятельностью в сфере охраны здоровья. </a:t>
            </a:r>
          </a:p>
        </p:txBody>
      </p:sp>
    </p:spTree>
    <p:extLst>
      <p:ext uri="{BB962C8B-B14F-4D97-AF65-F5344CB8AC3E}">
        <p14:creationId xmlns:p14="http://schemas.microsoft.com/office/powerpoint/2010/main" val="85590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r>
              <a:rPr lang="ru-RU" sz="1800" dirty="0">
                <a:solidFill>
                  <a:srgbClr val="1E6670"/>
                </a:solidFill>
                <a:latin typeface="Arial" pitchFamily="34" charset="0"/>
                <a:cs typeface="Arial" pitchFamily="34" charset="0"/>
              </a:rPr>
              <a:t>Концепция разработана в соответствии с Указанием Президента Российской Федерации от 19 ноября 2013 г. № Пр-2721 о проработке вопроса о переходе от государственной к государственно – общественной модели управления профессиональной врачебной деятельностью и действующее законодательство Российской Федерации.</a:t>
            </a:r>
          </a:p>
          <a:p>
            <a:r>
              <a:rPr lang="ru-RU" sz="1800" dirty="0">
                <a:solidFill>
                  <a:srgbClr val="1E6670"/>
                </a:solidFill>
                <a:latin typeface="Arial" pitchFamily="34" charset="0"/>
                <a:cs typeface="Arial" pitchFamily="34" charset="0"/>
              </a:rPr>
              <a:t>Основные задачи Концепции с учетом необходимости комплексного развития системы саморегулирования профессиональной деятельности врачей (медицинских работников):</a:t>
            </a:r>
          </a:p>
          <a:p>
            <a:r>
              <a:rPr lang="ru-RU" sz="1800" dirty="0">
                <a:solidFill>
                  <a:srgbClr val="1E6670"/>
                </a:solidFill>
                <a:latin typeface="Arial" pitchFamily="34" charset="0"/>
                <a:cs typeface="Arial" pitchFamily="34" charset="0"/>
              </a:rPr>
              <a:t>-  определение предпосылок для развития системы саморегулирования профессиональной деятельности врачей (медицинских работников);</a:t>
            </a:r>
          </a:p>
          <a:p>
            <a:r>
              <a:rPr lang="ru-RU" sz="1800" dirty="0">
                <a:solidFill>
                  <a:srgbClr val="1E6670"/>
                </a:solidFill>
                <a:latin typeface="Arial" pitchFamily="34" charset="0"/>
                <a:cs typeface="Arial" pitchFamily="34" charset="0"/>
              </a:rPr>
              <a:t>- создание условий для развития системы саморегулирования профессиональной деятельности врачей (медицинских работников);</a:t>
            </a:r>
          </a:p>
          <a:p>
            <a:r>
              <a:rPr lang="ru-RU" sz="1800" dirty="0">
                <a:solidFill>
                  <a:srgbClr val="1E6670"/>
                </a:solidFill>
                <a:latin typeface="Arial" pitchFamily="34" charset="0"/>
                <a:cs typeface="Arial" pitchFamily="34" charset="0"/>
              </a:rPr>
              <a:t> - определение правового статуса и полномочий некоммерческих профессиональных медицинских организаций, их ассоциаций (союзов);</a:t>
            </a:r>
          </a:p>
          <a:p>
            <a:r>
              <a:rPr lang="ru-RU" sz="1800" dirty="0">
                <a:solidFill>
                  <a:srgbClr val="1E6670"/>
                </a:solidFill>
                <a:latin typeface="Arial" pitchFamily="34" charset="0"/>
                <a:cs typeface="Arial" pitchFamily="34" charset="0"/>
              </a:rPr>
              <a:t>- анализ способов законодательного закрепления саморегулирования профессиональной деятельности врачей (медицинских работников</a:t>
            </a:r>
            <a:r>
              <a:rPr lang="ru-RU" sz="1800" dirty="0" smtClean="0">
                <a:solidFill>
                  <a:srgbClr val="1E667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ru-RU" sz="1800" dirty="0">
              <a:solidFill>
                <a:srgbClr val="1E667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dirty="0">
                <a:solidFill>
                  <a:srgbClr val="1E6670"/>
                </a:solidFill>
                <a:latin typeface="Arial" pitchFamily="34" charset="0"/>
                <a:cs typeface="Arial" pitchFamily="34" charset="0"/>
              </a:rPr>
              <a:t>Концепция определяет принципы и механизмы развития системы саморегулирования профессиональной деятельности врачей (медицинских работников) и взаимодействия некоммерческих профессиональных медицинских организаций с органами исполнительной власти и местного самоуправления.</a:t>
            </a:r>
          </a:p>
          <a:p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5425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93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ea typeface="+mn-ea"/>
                <a:cs typeface="Arial" pitchFamily="34" charset="0"/>
              </a:rPr>
              <a:t>Функций и полномочия </a:t>
            </a:r>
            <a:r>
              <a:rPr lang="ru-RU" sz="2800" b="1" dirty="0">
                <a:solidFill>
                  <a:srgbClr val="7030A0"/>
                </a:solidFill>
                <a:latin typeface="Arial" pitchFamily="34" charset="0"/>
                <a:ea typeface="+mn-ea"/>
                <a:cs typeface="Arial" pitchFamily="34" charset="0"/>
              </a:rPr>
              <a:t>органов исполнительной 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ea typeface="+mn-ea"/>
                <a:cs typeface="Arial" pitchFamily="34" charset="0"/>
              </a:rPr>
              <a:t>власти.</a:t>
            </a:r>
            <a:endParaRPr lang="ru-RU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32859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257D8A"/>
                </a:solidFill>
                <a:cs typeface="Times New Roman" pitchFamily="18" charset="0"/>
              </a:rPr>
              <a:t>Процедура </a:t>
            </a:r>
            <a:r>
              <a:rPr lang="ru-RU" sz="2000" b="1" dirty="0">
                <a:solidFill>
                  <a:srgbClr val="257D8A"/>
                </a:solidFill>
                <a:cs typeface="Times New Roman" pitchFamily="18" charset="0"/>
              </a:rPr>
              <a:t>допуска к специальности: сертификация, аккредитация и пр.;</a:t>
            </a:r>
          </a:p>
          <a:p>
            <a:r>
              <a:rPr lang="ru-RU" sz="2000" b="1" dirty="0">
                <a:solidFill>
                  <a:srgbClr val="257D8A"/>
                </a:solidFill>
                <a:cs typeface="Times New Roman" pitchFamily="18" charset="0"/>
              </a:rPr>
              <a:t> Организация и обеспечение совершенствования врачами (медицинскими работниками) профессиональных знаний и навыков, включая непрерывные формы обучения, и аттестации для получения квалификационной категории;</a:t>
            </a:r>
          </a:p>
          <a:p>
            <a:r>
              <a:rPr lang="ru-RU" sz="2000" b="1" dirty="0">
                <a:solidFill>
                  <a:srgbClr val="257D8A"/>
                </a:solidFill>
                <a:cs typeface="Times New Roman" pitchFamily="18" charset="0"/>
              </a:rPr>
              <a:t>Разработка, утверждение клинических рекомендаций (протоколов лечения) по вопросам оказания медицинской помощи и контроль за их исполнением;</a:t>
            </a:r>
          </a:p>
          <a:p>
            <a:r>
              <a:rPr lang="ru-RU" sz="2000" b="1" dirty="0">
                <a:solidFill>
                  <a:srgbClr val="257D8A"/>
                </a:solidFill>
                <a:cs typeface="Times New Roman" pitchFamily="18" charset="0"/>
              </a:rPr>
              <a:t>Досудебное урегулирование споров, включая проведение независимой медицинской экспертизы;</a:t>
            </a:r>
          </a:p>
          <a:p>
            <a:r>
              <a:rPr lang="ru-RU" sz="2000" b="1" dirty="0">
                <a:solidFill>
                  <a:srgbClr val="257D8A"/>
                </a:solidFill>
                <a:cs typeface="Times New Roman" pitchFamily="18" charset="0"/>
              </a:rPr>
              <a:t>Страхование рисков врачей (медицинских работников) при оказании  медицинской помощи гражданам;</a:t>
            </a:r>
          </a:p>
          <a:p>
            <a:r>
              <a:rPr lang="ru-RU" sz="2000" b="1" dirty="0">
                <a:solidFill>
                  <a:srgbClr val="257D8A"/>
                </a:solidFill>
                <a:cs typeface="Times New Roman" pitchFamily="18" charset="0"/>
              </a:rPr>
              <a:t> Ведение учета и анализа деятельности некоммерческих профессиональных организаций врачей (медицинских работников); 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066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257D8A"/>
                </a:solidFill>
                <a:cs typeface="Times New Roman" pitchFamily="18" charset="0"/>
              </a:rPr>
              <a:t>Согласование </a:t>
            </a:r>
            <a:r>
              <a:rPr lang="ru-RU" sz="2000" b="1" dirty="0">
                <a:solidFill>
                  <a:srgbClr val="257D8A"/>
                </a:solidFill>
                <a:cs typeface="Times New Roman" pitchFamily="18" charset="0"/>
              </a:rPr>
              <a:t>нормативов объемов медицинской помощи устанавливаемых в рамках программы государственных гарантий бесплатного оказания гражданам медицинской помощи на соответствующий год, средних нормативов финансовых затрат на единицу объема медицинской помощи, средних </a:t>
            </a:r>
            <a:r>
              <a:rPr lang="ru-RU" sz="2000" b="1" dirty="0" err="1">
                <a:solidFill>
                  <a:srgbClr val="257D8A"/>
                </a:solidFill>
                <a:cs typeface="Times New Roman" pitchFamily="18" charset="0"/>
              </a:rPr>
              <a:t>подушевых</a:t>
            </a:r>
            <a:r>
              <a:rPr lang="ru-RU" sz="2000" b="1" dirty="0">
                <a:solidFill>
                  <a:srgbClr val="257D8A"/>
                </a:solidFill>
                <a:cs typeface="Times New Roman" pitchFamily="18" charset="0"/>
              </a:rPr>
              <a:t> нормативов финансирования, а также порядка и структуры формирования тарифов на медицинскую помощь и способов ее оплаты</a:t>
            </a:r>
            <a:r>
              <a:rPr lang="ru-RU" sz="2000" b="1" dirty="0" smtClean="0">
                <a:solidFill>
                  <a:srgbClr val="257D8A"/>
                </a:solidFill>
                <a:cs typeface="Times New Roman" pitchFamily="18" charset="0"/>
              </a:rPr>
              <a:t>;</a:t>
            </a:r>
            <a:endParaRPr lang="ru-RU" sz="2000" b="1" dirty="0">
              <a:solidFill>
                <a:srgbClr val="257D8A"/>
              </a:solidFill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257D8A"/>
                </a:solidFill>
                <a:cs typeface="Times New Roman" pitchFamily="18" charset="0"/>
              </a:rPr>
              <a:t> Анализ объемов медицинской помощи, оказываемой в рамках территориальных программ государственных гарантий бесплатного оказания гражданам медицинской помощи; объемов медицинской помощи в расчете на одного жителя субъекта Российской Федерации, стоимости объема медицинской помощи с учетом условий ее оказания, </a:t>
            </a:r>
            <a:r>
              <a:rPr lang="ru-RU" sz="2000" b="1" dirty="0" err="1">
                <a:solidFill>
                  <a:srgbClr val="257D8A"/>
                </a:solidFill>
                <a:cs typeface="Times New Roman" pitchFamily="18" charset="0"/>
              </a:rPr>
              <a:t>подушевых</a:t>
            </a:r>
            <a:r>
              <a:rPr lang="ru-RU" sz="2000" b="1" dirty="0">
                <a:solidFill>
                  <a:srgbClr val="257D8A"/>
                </a:solidFill>
                <a:cs typeface="Times New Roman" pitchFamily="18" charset="0"/>
              </a:rPr>
              <a:t> нормативов финансирования в субъектах Российской Федерации, и выработка предложений по оптимизации расходов системы обязательного медицинского страхования</a:t>
            </a:r>
            <a:r>
              <a:rPr lang="ru-RU" sz="2000" b="1" dirty="0" smtClean="0">
                <a:solidFill>
                  <a:srgbClr val="257D8A"/>
                </a:solidFill>
                <a:cs typeface="Times New Roman" pitchFamily="18" charset="0"/>
              </a:rPr>
              <a:t>;</a:t>
            </a:r>
            <a:endParaRPr lang="ru-RU" sz="2000" b="1" dirty="0">
              <a:solidFill>
                <a:srgbClr val="257D8A"/>
              </a:solidFill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257D8A"/>
                </a:solidFill>
                <a:cs typeface="Times New Roman" pitchFamily="18" charset="0"/>
              </a:rPr>
              <a:t>При </a:t>
            </a:r>
            <a:r>
              <a:rPr lang="ru-RU" sz="2000" b="1" dirty="0">
                <a:solidFill>
                  <a:srgbClr val="257D8A"/>
                </a:solidFill>
                <a:cs typeface="Times New Roman" pitchFamily="18" charset="0"/>
              </a:rPr>
              <a:t>этом практически все эксперты и Минздрава России и Национальной Медицинской Палаты, учитывая социальную значимость сферы охраны здоровья и уровень развития профессиональных некоммерческих организаций медицинских работников, отметили необходимость поэтапного развития саморегулирования.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8416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Этапы реализации</a:t>
            </a:r>
            <a:endParaRPr lang="ru-RU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257D8A"/>
                </a:solidFill>
              </a:rPr>
              <a:t>На первом этапе </a:t>
            </a:r>
            <a:r>
              <a:rPr lang="ru-RU" dirty="0">
                <a:solidFill>
                  <a:srgbClr val="257D8A"/>
                </a:solidFill>
              </a:rPr>
              <a:t>(2015-2016 годы) </a:t>
            </a:r>
            <a:r>
              <a:rPr lang="ru-RU" b="1" dirty="0">
                <a:solidFill>
                  <a:srgbClr val="257D8A"/>
                </a:solidFill>
              </a:rPr>
              <a:t>предлагается провести мероприятия, направленные на создание условий для организации профессиональных некоммерческих организаций врачей в субъектах Российской Федерации и содействие их организации и развитию, что и будет так называемым периодом самоорганизации и самоуправления. </a:t>
            </a:r>
          </a:p>
          <a:p>
            <a:pPr algn="ctr"/>
            <a:endParaRPr lang="ru-RU" dirty="0">
              <a:solidFill>
                <a:srgbClr val="348A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6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Основные положения закона</a:t>
            </a:r>
            <a:b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 саморегулировании </a:t>
            </a:r>
            <a:endParaRPr lang="ru-RU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000" b="1" dirty="0">
                <a:solidFill>
                  <a:srgbClr val="1E6670"/>
                </a:solidFill>
              </a:rPr>
              <a:t>Согласно многочисленным обсуждениям основными положениями такого закона должны  быть следующие положения: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>
                <a:solidFill>
                  <a:srgbClr val="1E6670"/>
                </a:solidFill>
              </a:rPr>
              <a:t>должно быть одно </a:t>
            </a:r>
            <a:r>
              <a:rPr lang="ru-RU" sz="2000" b="1" dirty="0" smtClean="0">
                <a:solidFill>
                  <a:srgbClr val="1E6670"/>
                </a:solidFill>
              </a:rPr>
              <a:t>национальное объединение</a:t>
            </a:r>
            <a:r>
              <a:rPr lang="ru-RU" sz="2000" b="1" dirty="0">
                <a:solidFill>
                  <a:srgbClr val="1E6670"/>
                </a:solidFill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>
                <a:solidFill>
                  <a:srgbClr val="1E6670"/>
                </a:solidFill>
              </a:rPr>
              <a:t>это объединение должно объединять врачей;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>
                <a:solidFill>
                  <a:srgbClr val="1E6670"/>
                </a:solidFill>
              </a:rPr>
              <a:t>обязательное членство;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>
                <a:solidFill>
                  <a:srgbClr val="1E6670"/>
                </a:solidFill>
              </a:rPr>
              <a:t>объединение должно строиться по территориальному </a:t>
            </a:r>
            <a:r>
              <a:rPr lang="ru-RU" sz="2000" b="1" dirty="0" smtClean="0">
                <a:solidFill>
                  <a:srgbClr val="1E6670"/>
                </a:solidFill>
              </a:rPr>
              <a:t>признаку </a:t>
            </a:r>
            <a:r>
              <a:rPr lang="ru-RU" sz="2000" b="1" u="sng" dirty="0" smtClean="0">
                <a:solidFill>
                  <a:srgbClr val="1E6670"/>
                </a:solidFill>
              </a:rPr>
              <a:t>(</a:t>
            </a:r>
            <a:r>
              <a:rPr lang="ru-RU" sz="2000" b="1" u="sng" dirty="0">
                <a:solidFill>
                  <a:srgbClr val="1E6670"/>
                </a:solidFill>
              </a:rPr>
              <a:t>обязательное членство</a:t>
            </a:r>
            <a:r>
              <a:rPr lang="ru-RU" sz="2000" b="1" u="sng" dirty="0" smtClean="0">
                <a:solidFill>
                  <a:srgbClr val="1E6670"/>
                </a:solidFill>
              </a:rPr>
              <a:t>)</a:t>
            </a:r>
            <a:r>
              <a:rPr lang="ru-RU" sz="2000" b="1" u="sng" dirty="0">
                <a:solidFill>
                  <a:srgbClr val="1E6670"/>
                </a:solidFill>
              </a:rPr>
              <a:t> </a:t>
            </a:r>
            <a:r>
              <a:rPr lang="ru-RU" sz="2000" b="1" dirty="0">
                <a:solidFill>
                  <a:srgbClr val="1E6670"/>
                </a:solidFill>
              </a:rPr>
              <a:t>и профессиональному объединению по специальности </a:t>
            </a:r>
            <a:r>
              <a:rPr lang="ru-RU" sz="2000" b="1" u="sng" dirty="0">
                <a:solidFill>
                  <a:srgbClr val="1E6670"/>
                </a:solidFill>
              </a:rPr>
              <a:t>(добровольное членство) </a:t>
            </a:r>
            <a:r>
              <a:rPr lang="ru-RU" sz="2000" b="1" dirty="0" smtClean="0">
                <a:solidFill>
                  <a:srgbClr val="1E6670"/>
                </a:solidFill>
              </a:rPr>
              <a:t>;</a:t>
            </a:r>
            <a:endParaRPr lang="ru-RU" sz="2000" b="1" dirty="0">
              <a:solidFill>
                <a:srgbClr val="1E667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>
                <a:solidFill>
                  <a:srgbClr val="1E6670"/>
                </a:solidFill>
              </a:rPr>
              <a:t>функции: допуска к специальности: сертификация, аккредитация и пр. (возможно с отменой лицензирования); организация и обеспечение непрерывного послевузовского образования врачей; разработка и утверждение клинических рекомендаций и протоколов лечения по вопросам оказания медицинской помощи; проведение независимой медицинской экспертизы; страхование рисков врачей при оказании  медицинской помощи гражданам.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2692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1463" y="2492375"/>
            <a:ext cx="8116887" cy="1000125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Благодарю за внимание!</a:t>
            </a:r>
          </a:p>
        </p:txBody>
      </p:sp>
      <p:sp>
        <p:nvSpPr>
          <p:cNvPr id="59394" name="Прямоугольник 6"/>
          <p:cNvSpPr>
            <a:spLocks noChangeArrowheads="1"/>
          </p:cNvSpPr>
          <p:nvPr/>
        </p:nvSpPr>
        <p:spPr bwMode="auto">
          <a:xfrm>
            <a:off x="2595563" y="4857750"/>
            <a:ext cx="60880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1E6670"/>
                </a:solidFill>
                <a:ea typeface="Arial Unicode MS" pitchFamily="34" charset="-128"/>
                <a:cs typeface="Arial" charset="0"/>
              </a:rPr>
              <a:t>«Собраться вместе — это начало. Держаться вместе — это прогресс. Работать вместе — это успех».</a:t>
            </a:r>
          </a:p>
          <a:p>
            <a:pPr algn="r"/>
            <a:r>
              <a:rPr lang="ru-RU" sz="2400" b="1" i="1">
                <a:solidFill>
                  <a:srgbClr val="1E6670"/>
                </a:solidFill>
                <a:ea typeface="Arial Unicode MS" pitchFamily="34" charset="-128"/>
                <a:cs typeface="Arial" charset="0"/>
              </a:rPr>
              <a:t>Генри Форд</a:t>
            </a:r>
          </a:p>
        </p:txBody>
      </p:sp>
    </p:spTree>
    <p:extLst>
      <p:ext uri="{BB962C8B-B14F-4D97-AF65-F5344CB8AC3E}">
        <p14:creationId xmlns:p14="http://schemas.microsoft.com/office/powerpoint/2010/main" val="363713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/>
          </p:cNvSpPr>
          <p:nvPr>
            <p:ph type="body" idx="1"/>
          </p:nvPr>
        </p:nvSpPr>
        <p:spPr>
          <a:xfrm>
            <a:off x="683569" y="3284984"/>
            <a:ext cx="8280920" cy="2088232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Послание Президента РФ  В.В. Путина  от 12 декабря 2013 года</a:t>
            </a:r>
            <a:endParaRPr lang="en-US" sz="2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en-US" sz="1800" i="1" dirty="0"/>
          </a:p>
          <a:p>
            <a:pPr marL="0" indent="0" algn="just">
              <a:spcBef>
                <a:spcPct val="0"/>
              </a:spcBef>
              <a:buNone/>
            </a:pPr>
            <a:r>
              <a:rPr lang="ru-RU" sz="2400" i="1" dirty="0" smtClean="0">
                <a:solidFill>
                  <a:srgbClr val="1E667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>
                <a:solidFill>
                  <a:srgbClr val="1E667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400" i="1" dirty="0" smtClean="0">
                <a:solidFill>
                  <a:srgbClr val="1E6670"/>
                </a:solidFill>
                <a:latin typeface="Arial" pitchFamily="34" charset="0"/>
                <a:cs typeface="Arial" pitchFamily="34" charset="0"/>
              </a:rPr>
              <a:t>...Нужно </a:t>
            </a:r>
            <a:r>
              <a:rPr lang="ru-RU" sz="2400" i="1" dirty="0">
                <a:solidFill>
                  <a:srgbClr val="1E6670"/>
                </a:solidFill>
                <a:latin typeface="Arial" pitchFamily="34" charset="0"/>
                <a:cs typeface="Arial" pitchFamily="34" charset="0"/>
              </a:rPr>
              <a:t>серьёзно усилить роль профессионального сообщества в управлении системой здравоохранения. Знаю, что идеи на этот счёт уже сформулированы и заслуживают поддержки. Прошу Минздрав вместе с ведущими объединениями медицинских работников внести конкретные предложения.</a:t>
            </a:r>
            <a:endParaRPr lang="ru-RU" sz="2400" dirty="0">
              <a:solidFill>
                <a:srgbClr val="1E667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endParaRPr lang="ru-RU" sz="2400" dirty="0" smtClean="0">
              <a:solidFill>
                <a:srgbClr val="1E66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TextBox 5"/>
          <p:cNvSpPr txBox="1">
            <a:spLocks noChangeArrowheads="1"/>
          </p:cNvSpPr>
          <p:nvPr/>
        </p:nvSpPr>
        <p:spPr bwMode="auto">
          <a:xfrm>
            <a:off x="4139952" y="2643188"/>
            <a:ext cx="45754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dirty="0"/>
              <a:t>   </a:t>
            </a:r>
            <a:endParaRPr lang="ru-RU" dirty="0">
              <a:solidFill>
                <a:srgbClr val="1E667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1\Desktop\Президент РФ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6182"/>
            <a:ext cx="4187403" cy="2799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94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800" b="1" dirty="0" smtClean="0">
                <a:solidFill>
                  <a:srgbClr val="7030A0"/>
                </a:solidFill>
              </a:rPr>
              <a:t>Перечень </a:t>
            </a:r>
            <a:r>
              <a:rPr lang="ru-RU" sz="2800" b="1" dirty="0">
                <a:solidFill>
                  <a:srgbClr val="7030A0"/>
                </a:solidFill>
              </a:rPr>
              <a:t>поручений по реализации Послания Федеральному Собранию</a:t>
            </a:r>
            <a:r>
              <a:rPr lang="ru-RU" sz="2800" dirty="0">
                <a:solidFill>
                  <a:srgbClr val="7030A0"/>
                </a:solidFill>
              </a:rPr>
              <a:t/>
            </a:r>
            <a:br>
              <a:rPr lang="ru-RU" sz="2800" dirty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3657600" lvl="8" indent="0">
              <a:buNone/>
            </a:pPr>
            <a:r>
              <a:rPr lang="ru-RU" b="1" dirty="0" smtClean="0">
                <a:solidFill>
                  <a:srgbClr val="348AA2"/>
                </a:solidFill>
              </a:rPr>
              <a:t>27 </a:t>
            </a:r>
            <a:r>
              <a:rPr lang="ru-RU" b="1" dirty="0">
                <a:solidFill>
                  <a:srgbClr val="348AA2"/>
                </a:solidFill>
              </a:rPr>
              <a:t>декабря 2013 года, 17:00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348AA2"/>
                </a:solidFill>
              </a:rPr>
              <a:t>1. Правительству Российской Федерации:</a:t>
            </a:r>
          </a:p>
          <a:p>
            <a:pPr marL="0" indent="0">
              <a:buNone/>
            </a:pPr>
            <a:r>
              <a:rPr lang="ru-RU" b="1" dirty="0">
                <a:solidFill>
                  <a:srgbClr val="348AA2"/>
                </a:solidFill>
              </a:rPr>
              <a:t>7) обеспечить реализацию полномочий медицинских профессиональных организаций и подготовить предложения по участию этих организаций в осуществлении отдельных функций в сфере охраны здоровья граждан.</a:t>
            </a:r>
          </a:p>
          <a:p>
            <a:r>
              <a:rPr lang="ru-RU" b="1" dirty="0">
                <a:solidFill>
                  <a:srgbClr val="348AA2"/>
                </a:solidFill>
              </a:rPr>
              <a:t>Доклад – 15 марта 2014 г., далее – один раз в квартал;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70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аморегулирование профессиональной деятельности?</a:t>
            </a:r>
            <a:endParaRPr lang="ru-RU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204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Статья 3 Федерального закона от 01.12.2007 </a:t>
            </a:r>
            <a:br>
              <a:rPr lang="ru-RU" sz="28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N 315-ФЗ «О </a:t>
            </a:r>
            <a:r>
              <a:rPr lang="ru-RU" sz="2800" b="1" dirty="0" err="1" smtClean="0">
                <a:solidFill>
                  <a:srgbClr val="7030A0"/>
                </a:solidFill>
                <a:latin typeface="Arial" charset="0"/>
                <a:cs typeface="Arial" charset="0"/>
              </a:rPr>
              <a:t>саморегулируемых</a:t>
            </a:r>
            <a:r>
              <a:rPr lang="ru-RU" sz="28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 организациях»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ru-RU" sz="2800" dirty="0" smtClean="0">
                <a:latin typeface="Arial" charset="0"/>
                <a:cs typeface="Arial" charset="0"/>
              </a:rPr>
              <a:t>	 	</a:t>
            </a:r>
            <a:r>
              <a:rPr lang="ru-RU" sz="2800" b="1" dirty="0" smtClean="0">
                <a:solidFill>
                  <a:srgbClr val="348AA2"/>
                </a:solidFill>
                <a:latin typeface="Arial" charset="0"/>
                <a:cs typeface="Arial" charset="0"/>
              </a:rPr>
              <a:t>Саморегулируемыми организациями </a:t>
            </a:r>
            <a:endParaRPr lang="ru-RU" sz="2800" dirty="0" smtClean="0">
              <a:solidFill>
                <a:srgbClr val="348AA2"/>
              </a:solidFill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sz="2800" b="1" dirty="0" smtClean="0">
                <a:solidFill>
                  <a:srgbClr val="348AA2"/>
                </a:solidFill>
                <a:latin typeface="Arial" charset="0"/>
                <a:cs typeface="Arial" charset="0"/>
              </a:rPr>
              <a:t>    признаются некоммерческие организации</a:t>
            </a:r>
            <a:r>
              <a:rPr lang="ru-RU" sz="2800" dirty="0" smtClean="0">
                <a:solidFill>
                  <a:srgbClr val="348AA2"/>
                </a:solidFill>
                <a:latin typeface="Arial" charset="0"/>
                <a:cs typeface="Arial" charset="0"/>
              </a:rPr>
              <a:t>, созданные в целях, предусмотренных федеральными законами, </a:t>
            </a:r>
            <a:r>
              <a:rPr lang="ru-RU" sz="2800" b="1" dirty="0" smtClean="0">
                <a:solidFill>
                  <a:srgbClr val="348AA2"/>
                </a:solidFill>
                <a:latin typeface="Arial" charset="0"/>
                <a:cs typeface="Arial" charset="0"/>
              </a:rPr>
              <a:t>основанные на членстве</a:t>
            </a:r>
            <a:r>
              <a:rPr lang="ru-RU" sz="2800" dirty="0" smtClean="0">
                <a:solidFill>
                  <a:srgbClr val="348AA2"/>
                </a:solidFill>
                <a:latin typeface="Arial" charset="0"/>
                <a:cs typeface="Arial" charset="0"/>
              </a:rPr>
              <a:t>, объединяющие </a:t>
            </a:r>
            <a:r>
              <a:rPr lang="ru-RU" sz="2800" b="1" dirty="0" smtClean="0">
                <a:solidFill>
                  <a:srgbClr val="348AA2"/>
                </a:solidFill>
                <a:latin typeface="Arial" charset="0"/>
                <a:cs typeface="Arial" charset="0"/>
              </a:rPr>
              <a:t>субъектов </a:t>
            </a:r>
            <a:r>
              <a:rPr lang="ru-RU" sz="2800" dirty="0" smtClean="0">
                <a:solidFill>
                  <a:srgbClr val="348AA2"/>
                </a:solidFill>
                <a:latin typeface="Arial" charset="0"/>
                <a:cs typeface="Arial" charset="0"/>
              </a:rPr>
              <a:t>предпринимательской деятельности исходя из единства отрасли производства товаров (работ, услуг) или рынка произведенных товаров (работ, услуг) либо </a:t>
            </a:r>
            <a:r>
              <a:rPr lang="ru-RU" sz="2800" b="1" dirty="0" smtClean="0">
                <a:solidFill>
                  <a:srgbClr val="348AA2"/>
                </a:solidFill>
                <a:latin typeface="Arial" charset="0"/>
                <a:cs typeface="Arial" charset="0"/>
              </a:rPr>
              <a:t>объединяющие</a:t>
            </a:r>
            <a:r>
              <a:rPr lang="ru-RU" sz="2800" dirty="0" smtClean="0">
                <a:solidFill>
                  <a:srgbClr val="348AA2"/>
                </a:solidFill>
                <a:latin typeface="Arial" charset="0"/>
                <a:cs typeface="Arial" charset="0"/>
              </a:rPr>
              <a:t> </a:t>
            </a:r>
            <a:r>
              <a:rPr lang="ru-RU" sz="2800" b="1" dirty="0" smtClean="0">
                <a:solidFill>
                  <a:srgbClr val="348AA2"/>
                </a:solidFill>
                <a:latin typeface="Arial" charset="0"/>
                <a:cs typeface="Arial" charset="0"/>
              </a:rPr>
              <a:t>субъектов профессиональной деятельности определенного вида.</a:t>
            </a:r>
          </a:p>
          <a:p>
            <a:pPr>
              <a:lnSpc>
                <a:spcPct val="90000"/>
              </a:lnSpc>
            </a:pPr>
            <a:endParaRPr lang="ru-RU" sz="2800" b="1" dirty="0" smtClean="0">
              <a:solidFill>
                <a:srgbClr val="348AA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6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1E6670"/>
                </a:solidFill>
                <a:latin typeface="Arial" charset="0"/>
                <a:cs typeface="Arial" charset="0"/>
              </a:rPr>
              <a:t/>
            </a:r>
            <a:br>
              <a:rPr lang="ru-RU" sz="2400" b="1" dirty="0" smtClean="0">
                <a:solidFill>
                  <a:srgbClr val="1E6670"/>
                </a:solidFill>
                <a:latin typeface="Arial" charset="0"/>
                <a:cs typeface="Arial" charset="0"/>
              </a:rPr>
            </a:br>
            <a:r>
              <a:rPr lang="ru-RU" sz="3200" b="1" dirty="0">
                <a:solidFill>
                  <a:srgbClr val="7030A0"/>
                </a:solidFill>
              </a:rPr>
              <a:t>Личное членство врачей в профессиональных медицинских объединениях (Европа)</a:t>
            </a:r>
            <a:r>
              <a:rPr lang="ru-RU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endParaRPr lang="ru-RU" sz="3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179512" y="1772816"/>
            <a:ext cx="8568952" cy="4166468"/>
          </a:xfrm>
        </p:spPr>
        <p:txBody>
          <a:bodyPr/>
          <a:lstStyle/>
          <a:p>
            <a:pPr indent="540000" algn="dist">
              <a:spcBef>
                <a:spcPts val="0"/>
              </a:spcBef>
              <a:buFont typeface="Arial" charset="0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316028"/>
              </p:ext>
            </p:extLst>
          </p:nvPr>
        </p:nvGraphicFramePr>
        <p:xfrm>
          <a:off x="457200" y="1844824"/>
          <a:ext cx="8229599" cy="3927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9658"/>
                <a:gridCol w="3052877"/>
                <a:gridCol w="2887064"/>
              </a:tblGrid>
              <a:tr h="10193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Обязательное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9" marR="646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Добровольное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9" marR="646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Обязательное  - в Палате 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83765" algn="l"/>
                        </a:tabLst>
                      </a:pPr>
                      <a:r>
                        <a:rPr lang="ru-RU" sz="1500" dirty="0">
                          <a:effectLst/>
                        </a:rPr>
                        <a:t>Добровольное  -  в Ассоциации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9" marR="64649" marT="0" marB="0"/>
                </a:tc>
              </a:tr>
              <a:tr h="290777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</a:rPr>
                        <a:t>Австрия      (1891)</a:t>
                      </a:r>
                      <a:endParaRPr lang="ru-RU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</a:rPr>
                        <a:t>Болгария    (1901)</a:t>
                      </a:r>
                      <a:endParaRPr lang="ru-RU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</a:rPr>
                        <a:t>Италия       (1946)</a:t>
                      </a:r>
                      <a:endParaRPr lang="ru-RU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</a:rPr>
                        <a:t>Испания</a:t>
                      </a:r>
                      <a:endParaRPr lang="ru-RU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</a:rPr>
                        <a:t>Германия   (1873)</a:t>
                      </a:r>
                      <a:endParaRPr lang="ru-RU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</a:rPr>
                        <a:t>Польша      (1989)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9" marR="6464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</a:rPr>
                        <a:t>Бельгия   </a:t>
                      </a:r>
                      <a:endParaRPr lang="ru-RU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</a:rPr>
                        <a:t>Дания                 (1849)</a:t>
                      </a:r>
                      <a:endParaRPr lang="ru-RU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</a:rPr>
                        <a:t>Финляндия         (1910)</a:t>
                      </a:r>
                      <a:endParaRPr lang="ru-RU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</a:rPr>
                        <a:t>Норвегия            (1886)</a:t>
                      </a:r>
                      <a:endParaRPr lang="ru-RU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</a:rPr>
                        <a:t>Швейцария         (1901)</a:t>
                      </a:r>
                      <a:endParaRPr lang="ru-RU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</a:rPr>
                        <a:t>Англия                (1832)</a:t>
                      </a:r>
                      <a:endParaRPr lang="ru-RU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</a:rPr>
                        <a:t>Израиль              (1912)</a:t>
                      </a:r>
                      <a:endParaRPr lang="ru-RU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</a:rPr>
                        <a:t>Швеция               (1903)</a:t>
                      </a:r>
                      <a:endParaRPr lang="ru-RU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</a:rPr>
                        <a:t>Словакия            (1993)</a:t>
                      </a:r>
                      <a:endParaRPr lang="ru-RU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</a:rPr>
                        <a:t>Люксембург        (1904)</a:t>
                      </a:r>
                      <a:endParaRPr lang="ru-RU" sz="1000" dirty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9" marR="6464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</a:rPr>
                        <a:t>Хорватия   (1874, 1995)</a:t>
                      </a:r>
                      <a:endParaRPr lang="ru-RU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</a:rPr>
                        <a:t>Чехия         (1896, 1991)</a:t>
                      </a:r>
                      <a:endParaRPr lang="ru-RU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</a:rPr>
                        <a:t>Словения   (1861, 1992)</a:t>
                      </a:r>
                      <a:endParaRPr lang="ru-RU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</a:rPr>
                        <a:t>Франция     (1928)</a:t>
                      </a:r>
                      <a:endParaRPr lang="ru-RU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</a:rPr>
                        <a:t>Венгрия      (1994)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9" marR="6464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56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94968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Этапы процесса саморегулирования в здравоохранении РФ</a:t>
            </a:r>
            <a:endParaRPr lang="ru-RU" sz="3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Самоорганизация </a:t>
            </a:r>
            <a:endParaRPr lang="ru-RU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(создание Палат в субъектах Р Ф, ассоциации по специальностям).</a:t>
            </a:r>
          </a:p>
          <a:p>
            <a:pPr marL="0" indent="0" algn="ctr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Самоуправление </a:t>
            </a:r>
          </a:p>
          <a:p>
            <a:pPr marL="0" indent="0" algn="ctr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(выполнение функций по 76 ст. 323 ФЗ + дополнительные полномочия по 907 постановлению Правительства).</a:t>
            </a:r>
          </a:p>
          <a:p>
            <a:pPr marL="0" indent="0" algn="ctr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Саморегулирование </a:t>
            </a:r>
          </a:p>
          <a:p>
            <a:pPr marL="0" indent="0" algn="ctr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(на основе специального федерального закона)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355976" y="2636912"/>
            <a:ext cx="0" cy="648072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355976" y="4509120"/>
            <a:ext cx="0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57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2367</TotalTime>
  <Words>1637</Words>
  <Application>Microsoft Office PowerPoint</Application>
  <PresentationFormat>Экран (4:3)</PresentationFormat>
  <Paragraphs>143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Перечень поручений по реализации Послания Федеральному Собранию </vt:lpstr>
      <vt:lpstr>Саморегулирование профессиональной деятельности?</vt:lpstr>
      <vt:lpstr>Статья 3 Федерального закона от 01.12.2007  N 315-ФЗ «О саморегулируемых организациях»</vt:lpstr>
      <vt:lpstr> Личное членство врачей в профессиональных медицинских объединениях (Европа) </vt:lpstr>
      <vt:lpstr>Этапы процесса саморегулирования в здравоохранении РФ</vt:lpstr>
      <vt:lpstr>  Статья 62 «ОСНОВ ОБ ОХРАНЕ ЗДОРОВЬЯ ГРАЖДАН В РФ» (утв. ВС РФ 22.07.1993 № 5487-1)  </vt:lpstr>
      <vt:lpstr>Презентация PowerPoint</vt:lpstr>
      <vt:lpstr>Возможно ли саморегулирование в системы здравоохранения РФ сегодня?</vt:lpstr>
      <vt:lpstr> Статья 29 Федерального закона от  21.11.2011 ГОДА  № 323-ФЗ «Об основах охраны здоровья граждан в Российской Федерации» </vt:lpstr>
      <vt:lpstr>Презентация PowerPoint</vt:lpstr>
      <vt:lpstr>Статья 1 Федерального закона от 14.03.2002 N 30-ФЗ «Об органах судейского сообщества в Российской Федерации» </vt:lpstr>
      <vt:lpstr>Статья 3 Федерального закона от 31.05.2002  N 63-ФЗ «Об адвокатской деятельности и адвокатуре в РФ» </vt:lpstr>
      <vt:lpstr>Статья 24 "Основ законодательства РФ о нотариате"</vt:lpstr>
      <vt:lpstr>Статья 76. Профессиональные некоммерческие организации, создаваемые медицинскими работниками и фармацевтическими работниками</vt:lpstr>
      <vt:lpstr>Статья 76. Профессиональные некоммерческие организации, создаваемые медицинскими работниками и фармацевтическими работниками-2</vt:lpstr>
      <vt:lpstr>Статья 76. Профессиональные некоммерческие организации, создаваемые медицинскими работниками и фармацевтическими работниками-3</vt:lpstr>
      <vt:lpstr> Постановление Правительства РФ от 10 сентября 2012 года № 907   КРИТЕРИИ, ПРИ СООТВЕТСТВИИ КОТОРЫМ МЕДИЦИНСКИМ ПРОФЕССИОНАЛЬНЫМ НЕКОММЕРЧЕСКИМ ОРГАНИЗАЦИЯМ МОЖЕТ БЫТЬ ПЕРЕДАНО ОСУЩЕСТВЛЕНИЕ ОТДЕЛЬНЫХ ФУНКЦИЙ В СФЕРЕ ОХРАНЫ ЗДОРОВЬЯ ГРАЖДАН В РОССИЙСКОЙ ФЕДЕРАЦИИ </vt:lpstr>
      <vt:lpstr>Постановление Правительства РФ от 10 сентября 2012 года № 907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 Концепция (модель)  введения системы саморегулирования профессиональной деятельности медицинских работников в Российской Федерации </vt:lpstr>
      <vt:lpstr>Презентация PowerPoint</vt:lpstr>
      <vt:lpstr>Функций и полномочия органов исполнительной власти.</vt:lpstr>
      <vt:lpstr>Презентация PowerPoint</vt:lpstr>
      <vt:lpstr>Этапы реализации</vt:lpstr>
      <vt:lpstr>Основные положения закона о саморегулировании 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prog1</dc:creator>
  <cp:lastModifiedBy>user1</cp:lastModifiedBy>
  <cp:revision>257</cp:revision>
  <cp:lastPrinted>2015-05-21T12:50:54Z</cp:lastPrinted>
  <dcterms:created xsi:type="dcterms:W3CDTF">2009-05-19T10:50:16Z</dcterms:created>
  <dcterms:modified xsi:type="dcterms:W3CDTF">2015-05-21T15:20:16Z</dcterms:modified>
</cp:coreProperties>
</file>