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</p:sldMasterIdLst>
  <p:sldIdLst>
    <p:sldId id="256" r:id="rId2"/>
    <p:sldId id="257" r:id="rId3"/>
    <p:sldId id="259" r:id="rId4"/>
    <p:sldId id="258" r:id="rId5"/>
    <p:sldId id="261" r:id="rId6"/>
    <p:sldId id="260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450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CDDB8F1-9ECD-4AB4-9AFD-D8A21B9CD933}" type="datetimeFigureOut">
              <a:rPr lang="ru-RU" smtClean="0"/>
              <a:t>22.05.2015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87E0DA9-53DF-43EA-8D6C-E9676A9AEF2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DDB8F1-9ECD-4AB4-9AFD-D8A21B9CD933}" type="datetimeFigureOut">
              <a:rPr lang="ru-RU" smtClean="0"/>
              <a:t>22.05.2015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87E0DA9-53DF-43EA-8D6C-E9676A9AEF2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DDB8F1-9ECD-4AB4-9AFD-D8A21B9CD933}" type="datetimeFigureOut">
              <a:rPr lang="ru-RU" smtClean="0"/>
              <a:t>22.05.2015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87E0DA9-53DF-43EA-8D6C-E9676A9AEF2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DDB8F1-9ECD-4AB4-9AFD-D8A21B9CD933}" type="datetimeFigureOut">
              <a:rPr lang="ru-RU" smtClean="0"/>
              <a:t>22.05.2015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87E0DA9-53DF-43EA-8D6C-E9676A9AEF2F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DDB8F1-9ECD-4AB4-9AFD-D8A21B9CD933}" type="datetimeFigureOut">
              <a:rPr lang="ru-RU" smtClean="0"/>
              <a:t>22.05.2015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87E0DA9-53DF-43EA-8D6C-E9676A9AEF2F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DDB8F1-9ECD-4AB4-9AFD-D8A21B9CD933}" type="datetimeFigureOut">
              <a:rPr lang="ru-RU" smtClean="0"/>
              <a:t>22.05.2015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87E0DA9-53DF-43EA-8D6C-E9676A9AEF2F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DDB8F1-9ECD-4AB4-9AFD-D8A21B9CD933}" type="datetimeFigureOut">
              <a:rPr lang="ru-RU" smtClean="0"/>
              <a:t>22.05.2015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87E0DA9-53DF-43EA-8D6C-E9676A9AEF2F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DDB8F1-9ECD-4AB4-9AFD-D8A21B9CD933}" type="datetimeFigureOut">
              <a:rPr lang="ru-RU" smtClean="0"/>
              <a:t>22.05.2015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87E0DA9-53DF-43EA-8D6C-E9676A9AEF2F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DDB8F1-9ECD-4AB4-9AFD-D8A21B9CD933}" type="datetimeFigureOut">
              <a:rPr lang="ru-RU" smtClean="0"/>
              <a:t>22.05.2015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87E0DA9-53DF-43EA-8D6C-E9676A9AEF2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8CDDB8F1-9ECD-4AB4-9AFD-D8A21B9CD933}" type="datetimeFigureOut">
              <a:rPr lang="ru-RU" smtClean="0"/>
              <a:t>22.05.2015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87E0DA9-53DF-43EA-8D6C-E9676A9AEF2F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CDDB8F1-9ECD-4AB4-9AFD-D8A21B9CD933}" type="datetimeFigureOut">
              <a:rPr lang="ru-RU" smtClean="0"/>
              <a:t>22.05.2015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87E0DA9-53DF-43EA-8D6C-E9676A9AEF2F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8CDDB8F1-9ECD-4AB4-9AFD-D8A21B9CD933}" type="datetimeFigureOut">
              <a:rPr lang="ru-RU" smtClean="0"/>
              <a:t>22.05.2015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87E0DA9-53DF-43EA-8D6C-E9676A9AEF2F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71600" y="1052736"/>
            <a:ext cx="7200799" cy="4824536"/>
          </a:xfrm>
        </p:spPr>
        <p:txBody>
          <a:bodyPr>
            <a:normAutofit fontScale="90000"/>
          </a:bodyPr>
          <a:lstStyle/>
          <a:p>
            <a:pPr algn="ctr">
              <a:lnSpc>
                <a:spcPct val="115000"/>
              </a:lnSpc>
            </a:pPr>
            <a:r>
              <a:rPr lang="ru-RU" b="1" dirty="0">
                <a:solidFill>
                  <a:srgbClr val="1F497D"/>
                </a:solidFill>
                <a:latin typeface="Times New Roman"/>
                <a:ea typeface="Times New Roman"/>
                <a:cs typeface="Times New Roman"/>
              </a:rPr>
              <a:t> </a:t>
            </a:r>
            <a:r>
              <a:rPr lang="ru-RU" sz="1400" dirty="0">
                <a:latin typeface="Calibri"/>
                <a:ea typeface="Times New Roman"/>
                <a:cs typeface="Times New Roman"/>
              </a:rPr>
              <a:t/>
            </a:r>
            <a:br>
              <a:rPr lang="ru-RU" sz="1400" dirty="0">
                <a:latin typeface="Calibri"/>
                <a:ea typeface="Times New Roman"/>
                <a:cs typeface="Times New Roman"/>
              </a:rPr>
            </a:br>
            <a:r>
              <a:rPr lang="ru-RU" sz="1400" dirty="0" smtClean="0">
                <a:latin typeface="Calibri"/>
                <a:ea typeface="Times New Roman"/>
                <a:cs typeface="Times New Roman"/>
              </a:rPr>
              <a:t> </a:t>
            </a:r>
            <a:r>
              <a:rPr lang="ru-RU" sz="4400" b="1" dirty="0" smtClean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ГОСУДАРСТВЕННО-ОБЩЕСТВЕННАЯ </a:t>
            </a:r>
            <a:r>
              <a:rPr lang="ru-RU" sz="4400" b="1" dirty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ФОРМА УПРАВЛЕНИЯ ЗДРАВООХРАНЕНИЕМ </a:t>
            </a:r>
            <a:r>
              <a:rPr lang="ru-RU" sz="4400" b="1" dirty="0" smtClean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РЕГИОН</a:t>
            </a:r>
            <a:r>
              <a:rPr lang="ru-RU" sz="44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А</a:t>
            </a:r>
            <a:r>
              <a:rPr lang="ru-RU" sz="4400" b="1" dirty="0" smtClean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ru-RU" sz="4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/>
            </a:r>
            <a:br>
              <a:rPr lang="ru-RU" sz="4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</a:br>
            <a:endParaRPr lang="ru-RU" sz="4400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3003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71600" y="1052736"/>
            <a:ext cx="7200799" cy="4824536"/>
          </a:xfrm>
        </p:spPr>
        <p:txBody>
          <a:bodyPr>
            <a:normAutofit fontScale="90000"/>
          </a:bodyPr>
          <a:lstStyle/>
          <a:p>
            <a:pPr algn="ctr">
              <a:lnSpc>
                <a:spcPct val="115000"/>
              </a:lnSpc>
            </a:pPr>
            <a:r>
              <a:rPr lang="ru-RU" b="1" dirty="0">
                <a:solidFill>
                  <a:srgbClr val="1F497D"/>
                </a:solidFill>
                <a:latin typeface="Times New Roman"/>
                <a:ea typeface="Times New Roman"/>
                <a:cs typeface="Times New Roman"/>
              </a:rPr>
              <a:t> </a:t>
            </a:r>
            <a:r>
              <a:rPr lang="ru-RU" sz="1400" dirty="0">
                <a:latin typeface="Calibri"/>
                <a:ea typeface="Times New Roman"/>
                <a:cs typeface="Times New Roman"/>
              </a:rPr>
              <a:t/>
            </a:r>
            <a:br>
              <a:rPr lang="ru-RU" sz="1400" dirty="0">
                <a:latin typeface="Calibri"/>
                <a:ea typeface="Times New Roman"/>
                <a:cs typeface="Times New Roman"/>
              </a:rPr>
            </a:br>
            <a:r>
              <a:rPr lang="ru-RU" sz="4200" b="1" dirty="0" smtClean="0">
                <a:solidFill>
                  <a:srgbClr val="1F497D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РОЛЬ </a:t>
            </a:r>
            <a:r>
              <a:rPr lang="ru-RU" sz="4200" b="1" dirty="0">
                <a:solidFill>
                  <a:srgbClr val="1F497D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ПРОФЕССИОНАЛЬНЫХ ОБЪЕДИНЕНИЙ В УЛУЧШЕНИИ КАЧЕСТВА МЕДИЦИНСКОЙ ПОМОЩИ ЖИТЕЛЯМ  ВОРОНЕЖСКОЙ </a:t>
            </a:r>
            <a:r>
              <a:rPr lang="ru-RU" sz="4200" b="1" dirty="0" smtClean="0">
                <a:solidFill>
                  <a:srgbClr val="1F497D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ОБЛАСТИ</a:t>
            </a:r>
            <a:endParaRPr lang="ru-RU" sz="4200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4933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63040" y="2492895"/>
            <a:ext cx="6196405" cy="3230173"/>
          </a:xfrm>
        </p:spPr>
        <p:txBody>
          <a:bodyPr>
            <a:norm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000" dirty="0">
                <a:solidFill>
                  <a:srgbClr val="1F497D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Дата создания организации: 25 октября 2001 года.</a:t>
            </a:r>
            <a:endParaRPr lang="ru-RU" sz="2000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000" dirty="0">
                <a:solidFill>
                  <a:srgbClr val="1F497D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Председатель Совета: Михаил Васильевич Иванов</a:t>
            </a:r>
            <a:endParaRPr lang="ru-RU" sz="2000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r>
              <a:rPr lang="ru-RU" sz="2000" dirty="0" smtClean="0">
                <a:solidFill>
                  <a:srgbClr val="1F497D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Исполнительный </a:t>
            </a:r>
            <a:r>
              <a:rPr lang="ru-RU" sz="2000" dirty="0">
                <a:solidFill>
                  <a:srgbClr val="1F497D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директор: Полина Семеновна </a:t>
            </a:r>
            <a:r>
              <a:rPr lang="ru-RU" sz="2000" dirty="0" err="1">
                <a:solidFill>
                  <a:srgbClr val="1F497D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Ознобкина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620688"/>
            <a:ext cx="7560839" cy="1800200"/>
          </a:xfrm>
        </p:spPr>
        <p:txBody>
          <a:bodyPr>
            <a:noAutofit/>
          </a:bodyPr>
          <a:lstStyle/>
          <a:p>
            <a:pPr>
              <a:lnSpc>
                <a:spcPct val="115000"/>
              </a:lnSpc>
            </a:pPr>
            <a:r>
              <a:rPr lang="ru-RU" sz="3000" b="1" dirty="0">
                <a:solidFill>
                  <a:srgbClr val="1F497D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Общественная организация «Ассоциация работников здравоохранения Воронежской области</a:t>
            </a:r>
            <a:r>
              <a:rPr lang="ru-RU" sz="3000" b="1" dirty="0" smtClean="0">
                <a:solidFill>
                  <a:srgbClr val="1F497D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»</a:t>
            </a:r>
            <a:endParaRPr lang="ru-RU" sz="30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1874" y="3684403"/>
            <a:ext cx="4222126" cy="31409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7234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548680"/>
            <a:ext cx="7632848" cy="5760640"/>
          </a:xfrm>
        </p:spPr>
        <p:txBody>
          <a:bodyPr>
            <a:normAutofit fontScale="85000" lnSpcReduction="20000"/>
          </a:bodyPr>
          <a:lstStyle/>
          <a:p>
            <a:pPr marL="0" indent="0" algn="ctr" hangingPunc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3200" b="1" dirty="0">
                <a:solidFill>
                  <a:srgbClr val="1F497D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Информация о деятельности </a:t>
            </a:r>
            <a:r>
              <a:rPr lang="ru-RU" sz="3200" b="1" dirty="0" smtClean="0">
                <a:solidFill>
                  <a:srgbClr val="1F497D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организации</a:t>
            </a:r>
            <a:endParaRPr lang="ru-RU" sz="3200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solidFill>
                  <a:srgbClr val="1F497D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     Деятельность Ассоциации осуществляется в 118 медицинских организаций Воронежской области. Среди них: больницы, диспансеры, санатории, медицинские учебные заведения, центры, станции, бюро, дома, ведомственные учреждения здравоохранения и </a:t>
            </a:r>
            <a:r>
              <a:rPr lang="ru-RU" dirty="0" err="1">
                <a:solidFill>
                  <a:srgbClr val="1F497D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Роспотребнадзор</a:t>
            </a:r>
            <a:r>
              <a:rPr lang="ru-RU" dirty="0">
                <a:solidFill>
                  <a:srgbClr val="1F497D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Воронежской области.</a:t>
            </a:r>
            <a:endParaRPr lang="ru-RU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solidFill>
                  <a:srgbClr val="1F497D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     Кроме того, ассоциативными  членами Ассоциации являются: Воронежская региональная общественная организация «Стоматологическая Ассоциация</a:t>
            </a:r>
            <a:r>
              <a:rPr lang="ru-RU" dirty="0" smtClean="0">
                <a:solidFill>
                  <a:srgbClr val="1F497D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»,  </a:t>
            </a:r>
            <a:r>
              <a:rPr lang="ru-RU" dirty="0">
                <a:solidFill>
                  <a:srgbClr val="1F497D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Воронежское областное Отделение общественной организации «Российская Ассоциация медицинской лабораторной диагностики», а так же научно практические общества. </a:t>
            </a:r>
            <a:endParaRPr lang="ru-RU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solidFill>
                  <a:srgbClr val="1F497D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     Количество членов организации насчитывает  19 813 медработников, из них 6722 врача. </a:t>
            </a:r>
            <a:endParaRPr lang="ru-RU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71044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476672"/>
            <a:ext cx="7632848" cy="5832648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8000" dirty="0" smtClean="0">
                <a:solidFill>
                  <a:srgbClr val="1F497D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 </a:t>
            </a:r>
            <a:r>
              <a:rPr lang="ru-RU" sz="8400" b="1" dirty="0">
                <a:solidFill>
                  <a:srgbClr val="1F497D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Основными видами деятельности Ассоциации является: </a:t>
            </a:r>
            <a:endParaRPr lang="ru-RU" sz="8400" b="1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pPr marL="252000" indent="-252000" algn="just">
              <a:lnSpc>
                <a:spcPts val="24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8000" dirty="0" smtClean="0">
                <a:solidFill>
                  <a:srgbClr val="1F497D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-представление и защита прав, </a:t>
            </a:r>
            <a:r>
              <a:rPr lang="ru-RU" sz="8000" dirty="0">
                <a:solidFill>
                  <a:srgbClr val="1F497D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законных интересов медработников (членов ассоциации) в органах государственной власти, местного самоуправления, в судебных органах, перед юридическими и физическими лицами-пациентами;</a:t>
            </a:r>
            <a:endParaRPr lang="ru-RU" sz="8000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pPr marL="252000" indent="-252000" algn="just">
              <a:lnSpc>
                <a:spcPts val="24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8000" dirty="0" smtClean="0">
                <a:solidFill>
                  <a:srgbClr val="1F497D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-оказание </a:t>
            </a:r>
            <a:r>
              <a:rPr lang="ru-RU" sz="8000" dirty="0">
                <a:solidFill>
                  <a:srgbClr val="1F497D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членам ассоциации бесплатных консультативных услуг в экономической, правовой, лечебно-профилактической, фармацевтической деятельности и обеспечении санитарно-эпидемиологического благополучия населения; </a:t>
            </a:r>
            <a:endParaRPr lang="ru-RU" sz="8000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pPr marL="252000" indent="-252000" algn="just">
              <a:lnSpc>
                <a:spcPts val="24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8000" dirty="0" smtClean="0">
                <a:solidFill>
                  <a:srgbClr val="1F497D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-внесение </a:t>
            </a:r>
            <a:r>
              <a:rPr lang="ru-RU" sz="8000" dirty="0">
                <a:solidFill>
                  <a:srgbClr val="1F497D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предложений в органы власти и управления по совершенствованию системы здравоохранения, лекарственного обеспечения и санитарно-эпидемиологического благополучия населения;</a:t>
            </a:r>
            <a:endParaRPr lang="ru-RU" sz="8000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pPr marL="252000" indent="-252000" algn="just">
              <a:lnSpc>
                <a:spcPts val="24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8000" dirty="0" smtClean="0">
                <a:solidFill>
                  <a:srgbClr val="1F497D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-оказание </a:t>
            </a:r>
            <a:r>
              <a:rPr lang="ru-RU" sz="8000" dirty="0">
                <a:solidFill>
                  <a:srgbClr val="1F497D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содействия членам ассоциации в участии в международных совещаниях, семинарах, симпозиумах, конференциях, выставках;</a:t>
            </a:r>
            <a:endParaRPr lang="ru-RU" sz="8000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pPr marL="252000" indent="-252000" algn="just">
              <a:lnSpc>
                <a:spcPts val="24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8000" dirty="0" smtClean="0">
                <a:solidFill>
                  <a:srgbClr val="1F497D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-организация </a:t>
            </a:r>
            <a:r>
              <a:rPr lang="ru-RU" sz="8000" dirty="0">
                <a:solidFill>
                  <a:srgbClr val="1F497D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и проведение конкурсов среди лечебно-профилактических учреждений, фармацевтических и других организациях системы здравоохранения области</a:t>
            </a:r>
            <a:r>
              <a:rPr lang="ru-RU" sz="8000" dirty="0" smtClean="0">
                <a:solidFill>
                  <a:srgbClr val="1F497D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.</a:t>
            </a:r>
            <a:r>
              <a:rPr lang="ru-RU" sz="8000" dirty="0">
                <a:solidFill>
                  <a:srgbClr val="1F497D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 </a:t>
            </a:r>
            <a:endParaRPr lang="ru-RU" sz="8000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pPr marL="252000" indent="-252000" algn="just">
              <a:lnSpc>
                <a:spcPts val="24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000" dirty="0">
                <a:solidFill>
                  <a:srgbClr val="1F497D"/>
                </a:solidFill>
                <a:latin typeface="Times New Roman"/>
                <a:ea typeface="Times New Roman"/>
                <a:cs typeface="Times New Roman"/>
              </a:rPr>
              <a:t> 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98112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548680"/>
            <a:ext cx="7704856" cy="5760640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6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    </a:t>
            </a:r>
            <a:r>
              <a:rPr lang="ru-RU" sz="2600" dirty="0" smtClean="0">
                <a:solidFill>
                  <a:srgbClr val="1F497D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При </a:t>
            </a:r>
            <a:r>
              <a:rPr lang="ru-RU" sz="2600" dirty="0">
                <a:solidFill>
                  <a:srgbClr val="1F497D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Ассоциации создана Общественная комиссия по экспертизе качества </a:t>
            </a:r>
            <a:r>
              <a:rPr lang="ru-RU" sz="2600" dirty="0" smtClean="0">
                <a:solidFill>
                  <a:srgbClr val="1F497D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медицинской, </a:t>
            </a:r>
            <a:r>
              <a:rPr lang="ru-RU" sz="2600" dirty="0">
                <a:solidFill>
                  <a:srgbClr val="1F497D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фармацевтической и санитарно-гигиенической помощи, которую возглавляет проректор по лечебной работе ГБОУ ВПО «Воронежский государственный медицинский университет им. Н.Н. Бурденко» профессор Виктор Тимофеевич </a:t>
            </a:r>
            <a:r>
              <a:rPr lang="ru-RU" sz="2600" dirty="0" err="1">
                <a:solidFill>
                  <a:srgbClr val="1F497D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Бурлачук</a:t>
            </a:r>
            <a:r>
              <a:rPr lang="ru-RU" sz="2600" dirty="0">
                <a:solidFill>
                  <a:srgbClr val="1F497D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. </a:t>
            </a:r>
            <a:endParaRPr lang="ru-RU" sz="2600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600" dirty="0" smtClean="0">
                <a:solidFill>
                  <a:srgbClr val="1F497D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  Данная </a:t>
            </a:r>
            <a:r>
              <a:rPr lang="ru-RU" sz="2600" dirty="0">
                <a:solidFill>
                  <a:srgbClr val="1F497D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комиссия оказывает медико-правовые, консалтинговые услуги в случае возникновения различного рода конфликтных ситуаций в связи с оказанием медицинской помощи. </a:t>
            </a:r>
            <a:endParaRPr lang="ru-RU" sz="2600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endParaRPr lang="ru-RU" sz="1200" dirty="0">
              <a:latin typeface="Calibri"/>
              <a:ea typeface="Times New Roman"/>
              <a:cs typeface="Times New Roman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84984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548680"/>
            <a:ext cx="7632848" cy="5760640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dirty="0" smtClean="0">
                <a:solidFill>
                  <a:srgbClr val="1F497D"/>
                </a:solidFill>
                <a:latin typeface="Times New Roman"/>
                <a:ea typeface="Times New Roman"/>
                <a:cs typeface="Times New Roman"/>
              </a:rPr>
              <a:t>   </a:t>
            </a:r>
            <a:r>
              <a:rPr lang="ru-RU" sz="2400" dirty="0" smtClean="0">
                <a:solidFill>
                  <a:srgbClr val="1F497D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Кроме </a:t>
            </a:r>
            <a:r>
              <a:rPr lang="ru-RU" sz="2400" dirty="0">
                <a:solidFill>
                  <a:srgbClr val="1F497D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того, в структуре Ассоциации создан Комитет по вопросам этики, который возглавляет декан стоматологического факультета ГБОУ ВПО «Воронежский государственный медицинский университет им. Н.Н. Бурденко» профессор Евгений Федорович Чередников. Данный комитет создан с целью этического регулирования отношений возникающих в связи с защитой достоинства и индивидуальной целостности человека, основных прав и свобод пациента, а так же в связи с обеспечением равной доступности медицинской, фармацевтической и санитарно-гигиенической помощи высокого качества для всех членов общества.  </a:t>
            </a:r>
            <a:endParaRPr lang="ru-RU" sz="2400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49422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133</TotalTime>
  <Words>385</Words>
  <Application>Microsoft Office PowerPoint</Application>
  <PresentationFormat>Экран (4:3)</PresentationFormat>
  <Paragraphs>20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4" baseType="lpstr">
      <vt:lpstr>Calibri</vt:lpstr>
      <vt:lpstr>Lucida Sans Unicode</vt:lpstr>
      <vt:lpstr>Times New Roman</vt:lpstr>
      <vt:lpstr>Verdana</vt:lpstr>
      <vt:lpstr>Wingdings 2</vt:lpstr>
      <vt:lpstr>Wingdings 3</vt:lpstr>
      <vt:lpstr>Открытая</vt:lpstr>
      <vt:lpstr>   ГОСУДАРСТВЕННО-ОБЩЕСТВЕННАЯ ФОРМА УПРАВЛЕНИЯ ЗДРАВООХРАНЕНИЕМ РЕГИОНА  </vt:lpstr>
      <vt:lpstr>  РОЛЬ ПРОФЕССИОНАЛЬНЫХ ОБЪЕДИНЕНИЙ В УЛУЧШЕНИИ КАЧЕСТВА МЕДИЦИНСКОЙ ПОМОЩИ ЖИТЕЛЯМ  ВОРОНЕЖСКОЙ ОБЛАСТИ</vt:lpstr>
      <vt:lpstr>Общественная организация «Ассоциация работников здравоохранения Воронежской области»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Тема: «ГОСУДАРСТВЕННО-ОБЩЕСТВЕННАЯ ФОРМА УПРАВЛЕНИЯ ЗДРАВООХРАНЕНИЕМ РЕГИОНОВ РОССИЙСКОЙ ФЕДЕРАЦИИ»</dc:title>
  <dc:creator>Зоя</dc:creator>
  <cp:lastModifiedBy>Mikhail Sluchak</cp:lastModifiedBy>
  <cp:revision>10</cp:revision>
  <dcterms:created xsi:type="dcterms:W3CDTF">2015-05-21T14:06:35Z</dcterms:created>
  <dcterms:modified xsi:type="dcterms:W3CDTF">2015-05-22T11:55:39Z</dcterms:modified>
</cp:coreProperties>
</file>