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31" r:id="rId2"/>
    <p:sldMasterId id="2147483743" r:id="rId3"/>
    <p:sldMasterId id="2147483755" r:id="rId4"/>
    <p:sldMasterId id="2147483767" r:id="rId5"/>
    <p:sldMasterId id="2147483779" r:id="rId6"/>
    <p:sldMasterId id="2147483791" r:id="rId7"/>
  </p:sldMasterIdLst>
  <p:notesMasterIdLst>
    <p:notesMasterId r:id="rId23"/>
  </p:notesMasterIdLst>
  <p:sldIdLst>
    <p:sldId id="312" r:id="rId8"/>
    <p:sldId id="313" r:id="rId9"/>
    <p:sldId id="314" r:id="rId10"/>
    <p:sldId id="330" r:id="rId11"/>
    <p:sldId id="316" r:id="rId12"/>
    <p:sldId id="317" r:id="rId13"/>
    <p:sldId id="319" r:id="rId14"/>
    <p:sldId id="320" r:id="rId15"/>
    <p:sldId id="321" r:id="rId16"/>
    <p:sldId id="331" r:id="rId17"/>
    <p:sldId id="332" r:id="rId18"/>
    <p:sldId id="327" r:id="rId19"/>
    <p:sldId id="326" r:id="rId20"/>
    <p:sldId id="328" r:id="rId21"/>
    <p:sldId id="32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0"/>
    <a:srgbClr val="05075B"/>
    <a:srgbClr val="AC0000"/>
    <a:srgbClr val="0E035D"/>
    <a:srgbClr val="090C99"/>
    <a:srgbClr val="0B0FC1"/>
    <a:srgbClr val="001F36"/>
    <a:srgbClr val="DE0000"/>
    <a:srgbClr val="00487E"/>
    <a:srgbClr val="5B7C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593" autoAdjust="0"/>
    <p:restoredTop sz="94660"/>
  </p:normalViewPr>
  <p:slideViewPr>
    <p:cSldViewPr>
      <p:cViewPr>
        <p:scale>
          <a:sx n="100" d="100"/>
          <a:sy n="100" d="100"/>
        </p:scale>
        <p:origin x="-1944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1131A-1F28-481E-8F6D-1B73A0707153}" type="datetimeFigureOut">
              <a:rPr lang="ru-RU" smtClean="0"/>
              <a:pPr/>
              <a:t>20.02.2013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B0369-0191-4107-91B5-5D41DE9C8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B0369-0191-4107-91B5-5D41DE9C8B5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0575-BEED-40D6-8F17-36B5A4DAA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42D-1C85-496D-A523-2498E9A00A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5B4-A037-4C71-B4E3-0CF03E921C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DA02-7426-47AB-A123-B6C2A15171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6DF6-CC76-4BDF-8603-A43146FAF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17ED-A0DD-4E7C-9F0E-38BAC1A33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02A9-59F7-4713-BB70-2D0874ED3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A3A4-F9DD-4C6F-B9C4-0B8B40C116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BD3F-9297-4780-A5C3-94BF28E52F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388B-C91E-46DB-8176-A4A99E78BC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0469-D7CF-4315-9353-F21847E4A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DCCA-292E-42CC-BFA7-E109FB2FF1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01D6-1519-44FC-BFDB-1EB28B777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264F-F8D3-47E9-B31B-D53496B620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3387-9CB2-43F3-9DDB-31E714656A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7A5B-6B7C-46ED-BCEB-56D769996B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5EB4-30E6-4F48-A21B-D7F777D68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E4D4-E7B5-487D-867D-062E5C52D1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4E7F-0C3F-4E76-AA5F-3DAC5CD5F8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7668-5AE3-480B-A767-B42BEEF5F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AA38-300E-4004-99A5-E1A10737E9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9EBD-890C-462A-9D8A-880C03096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AB67-A48C-42E5-AEA0-4CE04863BE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5B91-5403-4F0B-B080-2450EB670F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B376-C918-4B30-A571-494FFF591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61F5-9A52-47F3-905C-E9570030DB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226-841A-46A5-BC1F-A10E9CB34C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F034-07C7-4C49-BC0A-78A0135630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BA69-3BC5-4F26-88E1-6E9B800F59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3BB1-04B6-4073-88F5-AE1C20F9A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0575-BEED-40D6-8F17-36B5A4DAA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42D-1C85-496D-A523-2498E9A00A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AB67-A48C-42E5-AEA0-4CE04863BE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5B91-5403-4F0B-B080-2450EB670F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9A2B-7334-48EF-836C-52C499669A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9422-99C4-4766-A640-7258DF10E7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986F-D2B6-4B20-B21E-9F76353FF9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8B19-0D4D-481D-96C6-8EA8D0E33B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22A1-3198-4FE5-B316-4F6D78F4D3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B3C1-E64C-4CA2-8226-3BFC8647DC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B8B7-50C4-4AC0-997F-1BB7994006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C384-5DB6-4580-B4D9-D1FC5ECB23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485A-2E1A-4A6C-AAA7-17A3844DC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0DC0-FD3E-49F3-A78D-30589C8CA6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9A2B-7334-48EF-836C-52C499669A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9422-99C4-4766-A640-7258DF10E7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DE4C-1125-4B32-B647-562287950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22DE-2B4C-44C9-9A82-D4DF30E16B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EED4-1540-4D43-81B2-B544E5ED16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8BF8-3904-4A9B-AD7A-82FC29341D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5B4-A037-4C71-B4E3-0CF03E921C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DA02-7426-47AB-A123-B6C2A15171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6DF6-CC76-4BDF-8603-A43146FAF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17ED-A0DD-4E7C-9F0E-38BAC1A33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60575-BEED-40D6-8F17-36B5A4DAA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7442D-1C85-496D-A523-2498E9A00A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4AB67-A48C-42E5-AEA0-4CE04863BE9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5B91-5403-4F0B-B080-2450EB670F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69A2B-7334-48EF-836C-52C499669AD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9422-99C4-4766-A640-7258DF10E7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986F-D2B6-4B20-B21E-9F76353FF9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8B19-0D4D-481D-96C6-8EA8D0E33B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22A1-3198-4FE5-B316-4F6D78F4D3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B3C1-E64C-4CA2-8226-3BFC8647DC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B8B7-50C4-4AC0-997F-1BB7994006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C384-5DB6-4580-B4D9-D1FC5ECB23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B986F-D2B6-4B20-B21E-9F76353FF9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58B19-0D4D-481D-96C6-8EA8D0E33B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485A-2E1A-4A6C-AAA7-17A3844DC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0DC0-FD3E-49F3-A78D-30589C8CA6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DE4C-1125-4B32-B647-562287950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22DE-2B4C-44C9-9A82-D4DF30E16B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EED4-1540-4D43-81B2-B544E5ED16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8BF8-3904-4A9B-AD7A-82FC29341D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DF5B4-A037-4C71-B4E3-0CF03E921C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DA02-7426-47AB-A123-B6C2A15171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E6DF6-CC76-4BDF-8603-A43146FAF5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017ED-A0DD-4E7C-9F0E-38BAC1A330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02A9-59F7-4713-BB70-2D0874ED3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A3A4-F9DD-4C6F-B9C4-0B8B40C116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BD3F-9297-4780-A5C3-94BF28E52F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388B-C91E-46DB-8176-A4A99E78BC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0469-D7CF-4315-9353-F21847E4A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DCCA-292E-42CC-BFA7-E109FB2FF1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01D6-1519-44FC-BFDB-1EB28B777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264F-F8D3-47E9-B31B-D53496B620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3387-9CB2-43F3-9DDB-31E714656A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7A5B-6B7C-46ED-BCEB-56D769996B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F22A1-3198-4FE5-B316-4F6D78F4D3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B3C1-E64C-4CA2-8226-3BFC8647DC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5EB4-30E6-4F48-A21B-D7F777D68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E4D4-E7B5-487D-867D-062E5C52D1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4E7F-0C3F-4E76-AA5F-3DAC5CD5F8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7668-5AE3-480B-A767-B42BEEF5F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AA38-300E-4004-99A5-E1A10737E9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9EBD-890C-462A-9D8A-880C03096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B376-C918-4B30-A571-494FFF591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61F5-9A52-47F3-905C-E9570030DB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226-841A-46A5-BC1F-A10E9CB34C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F034-07C7-4C49-BC0A-78A0135630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BA69-3BC5-4F26-88E1-6E9B800F59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3BB1-04B6-4073-88F5-AE1C20F9A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E02A9-59F7-4713-BB70-2D0874ED39B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A3A4-F9DD-4C6F-B9C4-0B8B40C1167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BD3F-9297-4780-A5C3-94BF28E52F4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388B-C91E-46DB-8176-A4A99E78BC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40469-D7CF-4315-9353-F21847E4A0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CDCCA-292E-42CC-BFA7-E109FB2FF13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D01D6-1519-44FC-BFDB-1EB28B7776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7264F-F8D3-47E9-B31B-D53496B620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B8B7-50C4-4AC0-997F-1BB7994006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AC384-5DB6-4580-B4D9-D1FC5ECB230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3387-9CB2-43F3-9DDB-31E714656A4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7A5B-6B7C-46ED-BCEB-56D769996B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5EB4-30E6-4F48-A21B-D7F777D68C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6E4D4-E7B5-487D-867D-062E5C52D1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4E7F-0C3F-4E76-AA5F-3DAC5CD5F81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A7668-5AE3-480B-A767-B42BEEF5F7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1AA38-300E-4004-99A5-E1A10737E9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A9EBD-890C-462A-9D8A-880C030962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DB376-C918-4B30-A571-494FFF5916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61F5-9A52-47F3-905C-E9570030DBD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C226-841A-46A5-BC1F-A10E9CB34C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1F034-07C7-4C49-BC0A-78A0135630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BA69-3BC5-4F26-88E1-6E9B800F59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3BB1-04B6-4073-88F5-AE1C20F9A6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628C-E5E9-4B48-977E-9E6AE900E14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A578-1DC4-44A5-8C24-4D7A2CD01FAC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CC373-5EB8-44F9-8C9E-47FBEE1E0F59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0485A-2E1A-4A6C-AAA7-17A3844DC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F0DC0-FD3E-49F3-A78D-30589C8CA69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F0CC-87D9-4C67-BAED-573F327307CA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C008-9292-4ED1-B6E1-223857AFA03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53C7-A80B-4D17-A1C5-F28567ED0100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1873-23D1-4B19-911D-D61FC489FE8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935EB-CECD-457E-BD14-15022E74890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5DD1-A4E8-4589-B9C2-827F6F40C0E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37DE-AAD3-4206-8960-4EF607FEE7E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42CF-7FD4-48C3-8FDE-4AE58D5426C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9DE4C-1125-4B32-B647-5622879501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622DE-2B4C-44C9-9A82-D4DF30E16B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EED4-1540-4D43-81B2-B544E5ED168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08BF8-3904-4A9B-AD7A-82FC29341D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A75B5-A032-4F19-B98D-0E0CD34245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64E749-7951-41AE-B74C-497EE79861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FBDE98-56D9-402D-A175-4B2380478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3EEDB-9864-48F7-8CE3-7B4EC1D54B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A75B5-A032-4F19-B98D-0E0CD34245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64E749-7951-41AE-B74C-497EE79861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3A75B5-A032-4F19-B98D-0E0CD34245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64E749-7951-41AE-B74C-497EE79861D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FBDE98-56D9-402D-A175-4B2380478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3EEDB-9864-48F7-8CE3-7B4EC1D54B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FBDE98-56D9-402D-A175-4B2380478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20.02.2013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43EEDB-9864-48F7-8CE3-7B4EC1D54BD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302489-264A-4E32-A68A-401B86B3C30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420888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8024" y="188640"/>
            <a:ext cx="4019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1800" y="450912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187624" y="2204864"/>
            <a:ext cx="73448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37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уно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5805265"/>
            <a:ext cx="936104" cy="831480"/>
          </a:xfrm>
          <a:prstGeom prst="rect">
            <a:avLst/>
          </a:prstGeom>
          <a:ln>
            <a:solidFill>
              <a:srgbClr val="00589A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6296" y="5157192"/>
            <a:ext cx="538733" cy="5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72903" y="5877272"/>
            <a:ext cx="35030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4653136"/>
            <a:ext cx="1029072" cy="1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763688" y="4364533"/>
            <a:ext cx="3214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Book Antiqua" pitchFamily="18" charset="0"/>
              </a:rPr>
              <a:t>Первый МГМУ им. И.М. Сеченова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24200" y="466152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55575" y="476672"/>
            <a:ext cx="8031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МЕДИЦИНСКОЕ ПРАВО</a:t>
            </a:r>
          </a:p>
          <a:p>
            <a:pPr algn="ctr">
              <a:defRPr/>
            </a:pPr>
            <a:r>
              <a:rPr lang="ru-RU" sz="36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 В РОССИЙСКОЙ ФЕДЕРАЦИИ</a:t>
            </a:r>
            <a:endParaRPr lang="ru-RU" sz="3600" dirty="0">
              <a:solidFill>
                <a:srgbClr val="D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1115616" y="2204865"/>
            <a:ext cx="691276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Президент </a:t>
            </a:r>
          </a:p>
          <a:p>
            <a:pPr algn="ctr"/>
            <a:r>
              <a:rPr lang="ru-RU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Национальной и Восточноевропейской</a:t>
            </a:r>
          </a:p>
          <a:p>
            <a:pPr algn="ctr"/>
            <a:r>
              <a:rPr lang="ru-RU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Ассоциаций медицинского права, </a:t>
            </a:r>
          </a:p>
          <a:p>
            <a:pPr algn="ctr"/>
            <a:r>
              <a:rPr lang="ru-RU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член Совета Директоров </a:t>
            </a:r>
            <a:r>
              <a:rPr lang="en-US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WAML</a:t>
            </a:r>
            <a:r>
              <a:rPr lang="ru-RU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заведующий кафедрой медицинского права</a:t>
            </a:r>
          </a:p>
          <a:p>
            <a:pPr algn="ctr"/>
            <a:r>
              <a:rPr lang="ru-RU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Первого МГМУ им. И.М. Сеченова, </a:t>
            </a:r>
          </a:p>
          <a:p>
            <a:pPr algn="ctr"/>
            <a:r>
              <a:rPr lang="ru-RU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 Заслуженный юрист России, </a:t>
            </a:r>
          </a:p>
          <a:p>
            <a:pPr algn="ctr"/>
            <a:r>
              <a:rPr lang="ru-RU" b="1" dirty="0">
                <a:solidFill>
                  <a:srgbClr val="003760"/>
                </a:solidFill>
                <a:latin typeface="Book Antiqua" pitchFamily="18" charset="0"/>
              </a:rPr>
              <a:t>  </a:t>
            </a:r>
            <a:r>
              <a:rPr lang="ru-RU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член - корреспондент РАМН, </a:t>
            </a:r>
          </a:p>
          <a:p>
            <a:pPr algn="ctr"/>
            <a:r>
              <a:rPr lang="ru-RU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академик Академии наук ВО Украины, </a:t>
            </a:r>
          </a:p>
          <a:p>
            <a:pPr algn="ctr"/>
            <a:r>
              <a:rPr lang="ru-RU" sz="20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3760"/>
                </a:solidFill>
                <a:latin typeface="Book Antiqua" pitchFamily="18" charset="0"/>
                <a:cs typeface="Times New Roman" pitchFamily="18" charset="0"/>
              </a:rPr>
              <a:t>Сергеев Юрий Дмитриевич</a:t>
            </a:r>
            <a:endParaRPr lang="ru-RU" sz="3200" dirty="0">
              <a:solidFill>
                <a:srgbClr val="003760"/>
              </a:solidFill>
              <a:latin typeface="Book Antiqua" pitchFamily="18" charset="0"/>
              <a:cs typeface="Times New Roman" pitchFamily="18" charset="0"/>
            </a:endParaRPr>
          </a:p>
          <a:p>
            <a:endParaRPr lang="ru-RU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65104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64288" y="5013176"/>
            <a:ext cx="682749" cy="6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4008" y="4437112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260648"/>
            <a:ext cx="4019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1403648" y="162839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ВСЕРОСССИЙСКИЕ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НАУЧНО-ПРАКТИЧЕСКИЕ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КОНФЕРЕНЦИИ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ПО МЕДИЦИНСКОМУ ПРАВУ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5805264"/>
            <a:ext cx="891755" cy="792088"/>
          </a:xfrm>
          <a:prstGeom prst="rect">
            <a:avLst/>
          </a:prstGeom>
          <a:ln>
            <a:solidFill>
              <a:srgbClr val="00589A"/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320" y="5805264"/>
            <a:ext cx="4203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56376" y="4653136"/>
            <a:ext cx="1029072" cy="1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572000" y="1844824"/>
            <a:ext cx="288032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5589240"/>
            <a:ext cx="30243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2492896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AC0000"/>
                </a:solidFill>
                <a:latin typeface="Book Antiqua" pitchFamily="18" charset="0"/>
              </a:rPr>
              <a:t>Самара </a:t>
            </a:r>
            <a:r>
              <a:rPr lang="ru-RU" sz="2000" b="1" dirty="0" smtClean="0">
                <a:solidFill>
                  <a:srgbClr val="003760"/>
                </a:solidFill>
                <a:latin typeface="Book Antiqua" pitchFamily="18" charset="0"/>
              </a:rPr>
              <a:t>–</a:t>
            </a:r>
            <a:r>
              <a:rPr lang="ru-RU" sz="2400" b="1" dirty="0" smtClean="0">
                <a:solidFill>
                  <a:srgbClr val="003760"/>
                </a:solidFill>
                <a:latin typeface="Book Antiqua" pitchFamily="18" charset="0"/>
              </a:rPr>
              <a:t> июнь 2004 года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AC0000"/>
                </a:solidFill>
                <a:latin typeface="Book Antiqua" pitchFamily="18" charset="0"/>
              </a:rPr>
              <a:t>Новосибирск</a:t>
            </a:r>
            <a:r>
              <a:rPr lang="ru-RU" sz="2800" b="1" dirty="0" smtClean="0">
                <a:solidFill>
                  <a:srgbClr val="003760"/>
                </a:solidFill>
                <a:latin typeface="Book Antiqua" pitchFamily="18" charset="0"/>
              </a:rPr>
              <a:t> </a:t>
            </a:r>
            <a:r>
              <a:rPr lang="ru-RU" sz="2000" b="1" dirty="0" smtClean="0">
                <a:solidFill>
                  <a:srgbClr val="003760"/>
                </a:solidFill>
                <a:latin typeface="Book Antiqua" pitchFamily="18" charset="0"/>
              </a:rPr>
              <a:t>–</a:t>
            </a:r>
            <a:r>
              <a:rPr lang="ru-RU" sz="2800" b="1" dirty="0" smtClean="0">
                <a:solidFill>
                  <a:srgbClr val="003760"/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rgbClr val="003760"/>
                </a:solidFill>
                <a:latin typeface="Book Antiqua" pitchFamily="18" charset="0"/>
              </a:rPr>
              <a:t>сентябрь 2006 года</a:t>
            </a:r>
            <a:endParaRPr lang="ru-RU" sz="2400" b="1" dirty="0" smtClean="0">
              <a:solidFill>
                <a:srgbClr val="AC0000"/>
              </a:solidFill>
              <a:latin typeface="Book Antiqua" pitchFamily="18" charset="0"/>
            </a:endParaRP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AC0000"/>
                </a:solidFill>
                <a:latin typeface="Book Antiqua" pitchFamily="18" charset="0"/>
              </a:rPr>
              <a:t>Суздаль</a:t>
            </a:r>
            <a:r>
              <a:rPr lang="ru-RU" sz="2800" b="1" dirty="0" smtClean="0">
                <a:solidFill>
                  <a:srgbClr val="003760"/>
                </a:solidFill>
                <a:latin typeface="Book Antiqua" pitchFamily="18" charset="0"/>
              </a:rPr>
              <a:t> </a:t>
            </a:r>
            <a:r>
              <a:rPr lang="ru-RU" sz="2000" b="1" dirty="0" smtClean="0">
                <a:solidFill>
                  <a:srgbClr val="003760"/>
                </a:solidFill>
                <a:latin typeface="Book Antiqua" pitchFamily="18" charset="0"/>
              </a:rPr>
              <a:t>-</a:t>
            </a:r>
            <a:r>
              <a:rPr lang="ru-RU" sz="2800" b="1" dirty="0" smtClean="0">
                <a:solidFill>
                  <a:srgbClr val="003760"/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rgbClr val="003760"/>
                </a:solidFill>
                <a:latin typeface="Book Antiqua" pitchFamily="18" charset="0"/>
              </a:rPr>
              <a:t>май 2008 года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AC0000"/>
                </a:solidFill>
                <a:latin typeface="Book Antiqua" pitchFamily="18" charset="0"/>
              </a:rPr>
              <a:t>Санкт-Петербург</a:t>
            </a:r>
            <a:r>
              <a:rPr lang="ru-RU" sz="2800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ru-RU" sz="2000" b="1" dirty="0" smtClean="0">
                <a:solidFill>
                  <a:srgbClr val="003760"/>
                </a:solidFill>
                <a:latin typeface="Book Antiqua" pitchFamily="18" charset="0"/>
              </a:rPr>
              <a:t>–</a:t>
            </a:r>
            <a:r>
              <a:rPr lang="ru-RU" sz="2800" b="1" dirty="0" smtClean="0">
                <a:solidFill>
                  <a:srgbClr val="003760"/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rgbClr val="003760"/>
                </a:solidFill>
                <a:latin typeface="Book Antiqua" pitchFamily="18" charset="0"/>
              </a:rPr>
              <a:t>июнь 2010</a:t>
            </a:r>
          </a:p>
          <a:p>
            <a:pPr marL="361950" indent="-361950">
              <a:spcAft>
                <a:spcPts val="1200"/>
              </a:spcAft>
              <a:buFont typeface="Wingdings" pitchFamily="2" charset="2"/>
              <a:buChar char="§"/>
            </a:pPr>
            <a:r>
              <a:rPr lang="ru-RU" sz="2800" b="1" dirty="0" smtClean="0">
                <a:solidFill>
                  <a:srgbClr val="AC0000"/>
                </a:solidFill>
                <a:latin typeface="Book Antiqua" pitchFamily="18" charset="0"/>
              </a:rPr>
              <a:t>Казань</a:t>
            </a:r>
            <a:r>
              <a:rPr lang="ru-RU" sz="2800" b="1" dirty="0" smtClean="0">
                <a:solidFill>
                  <a:srgbClr val="003760"/>
                </a:solidFill>
                <a:latin typeface="Book Antiqua" pitchFamily="18" charset="0"/>
              </a:rPr>
              <a:t> </a:t>
            </a:r>
            <a:r>
              <a:rPr lang="ru-RU" sz="2000" b="1" dirty="0" smtClean="0">
                <a:solidFill>
                  <a:srgbClr val="003760"/>
                </a:solidFill>
                <a:latin typeface="Book Antiqua" pitchFamily="18" charset="0"/>
              </a:rPr>
              <a:t>–</a:t>
            </a:r>
            <a:r>
              <a:rPr lang="ru-RU" sz="2800" b="1" dirty="0" smtClean="0">
                <a:solidFill>
                  <a:srgbClr val="003760"/>
                </a:solidFill>
                <a:latin typeface="Book Antiqua" pitchFamily="18" charset="0"/>
              </a:rPr>
              <a:t> </a:t>
            </a:r>
            <a:r>
              <a:rPr lang="ru-RU" sz="2400" b="1" dirty="0" smtClean="0">
                <a:solidFill>
                  <a:srgbClr val="003760"/>
                </a:solidFill>
                <a:latin typeface="Book Antiqua" pitchFamily="18" charset="0"/>
              </a:rPr>
              <a:t>июнь 2011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11760" y="1772816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5075B"/>
                </a:solidFill>
                <a:latin typeface="Book Antiqua" pitchFamily="18" charset="0"/>
              </a:rPr>
              <a:t>С МЕЖДУНАРОДНЫМ УЧАСТИЕМ</a:t>
            </a:r>
            <a:endParaRPr lang="ru-RU" b="1" dirty="0">
              <a:solidFill>
                <a:srgbClr val="05075B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65104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64288" y="5013176"/>
            <a:ext cx="682749" cy="6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4008" y="4437112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260648"/>
            <a:ext cx="4019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1403648" y="347504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ЕЖЕГОДНЫЕ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МЕЖРЕГИОНАЛЬНЫЕ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НАУЧНО-ПРАКТИЧЕСКИЕ  КОНФЕРЕНЦИИ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5805264"/>
            <a:ext cx="891755" cy="792088"/>
          </a:xfrm>
          <a:prstGeom prst="rect">
            <a:avLst/>
          </a:prstGeom>
          <a:ln>
            <a:solidFill>
              <a:srgbClr val="00589A"/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320" y="5805264"/>
            <a:ext cx="4203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56376" y="4653136"/>
            <a:ext cx="1029072" cy="1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572000" y="1844824"/>
            <a:ext cx="288032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5589240"/>
            <a:ext cx="30243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2420888"/>
            <a:ext cx="79208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ru-RU" sz="2000" b="1" dirty="0" smtClean="0">
                <a:solidFill>
                  <a:srgbClr val="05075B"/>
                </a:solidFill>
                <a:latin typeface="Book Antiqua" pitchFamily="18" charset="0"/>
              </a:rPr>
              <a:t>«ПРОБЛЕМЫ   НЕНАДЛЕЖАЩЕГО   ОКАЗАНИЯ</a:t>
            </a:r>
          </a:p>
          <a:p>
            <a:pPr algn="ctr">
              <a:spcBef>
                <a:spcPts val="400"/>
              </a:spcBef>
            </a:pPr>
            <a:r>
              <a:rPr lang="ru-RU" sz="2000" b="1" dirty="0" smtClean="0">
                <a:solidFill>
                  <a:srgbClr val="05075B"/>
                </a:solidFill>
                <a:latin typeface="Book Antiqua" pitchFamily="18" charset="0"/>
              </a:rPr>
              <a:t>МЕДИЦИНСКОЙ   ПОМОЩИ</a:t>
            </a:r>
          </a:p>
          <a:p>
            <a:pPr algn="ctr">
              <a:spcBef>
                <a:spcPts val="400"/>
              </a:spcBef>
            </a:pPr>
            <a:r>
              <a:rPr lang="ru-RU" b="1" dirty="0" smtClean="0">
                <a:solidFill>
                  <a:srgbClr val="05075B"/>
                </a:solidFill>
                <a:latin typeface="Book Antiqua" pitchFamily="18" charset="0"/>
              </a:rPr>
              <a:t>(ЭКСПЕРТНО – ПРАВОВЫЕ   ВОПРОСЫ)</a:t>
            </a:r>
            <a:r>
              <a:rPr lang="ru-RU" sz="2000" b="1" dirty="0" smtClean="0">
                <a:solidFill>
                  <a:srgbClr val="05075B"/>
                </a:solidFill>
                <a:latin typeface="Book Antiqua" pitchFamily="18" charset="0"/>
              </a:rPr>
              <a:t>»</a:t>
            </a:r>
          </a:p>
          <a:p>
            <a:pPr algn="ctr">
              <a:spcBef>
                <a:spcPts val="2400"/>
              </a:spcBef>
            </a:pPr>
            <a:r>
              <a:rPr lang="ru-RU" sz="2000" b="1" dirty="0" smtClean="0">
                <a:solidFill>
                  <a:srgbClr val="05075B"/>
                </a:solidFill>
                <a:latin typeface="Book Antiqua" pitchFamily="18" charset="0"/>
              </a:rPr>
              <a:t>Москва,  22 - 23 ноября 2012 года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420888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8024" y="188640"/>
            <a:ext cx="4019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1800" y="450912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187624" y="2204864"/>
            <a:ext cx="73448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37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унок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5805265"/>
            <a:ext cx="936104" cy="831480"/>
          </a:xfrm>
          <a:prstGeom prst="rect">
            <a:avLst/>
          </a:prstGeom>
          <a:ln>
            <a:solidFill>
              <a:srgbClr val="00589A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236296" y="5157192"/>
            <a:ext cx="538733" cy="5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72903" y="5877272"/>
            <a:ext cx="35030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4653136"/>
            <a:ext cx="1029072" cy="1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763688" y="4364533"/>
            <a:ext cx="3214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Book Antiqua" pitchFamily="18" charset="0"/>
              </a:rPr>
              <a:t>Первый МГМУ им. И.М. Сеченова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24200" y="466152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755575" y="980728"/>
            <a:ext cx="8031237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МЕДИЦИНСКОЕ </a:t>
            </a:r>
            <a:r>
              <a:rPr lang="ru-RU" sz="3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ПРАВО</a:t>
            </a:r>
          </a:p>
          <a:p>
            <a:pPr algn="ctr">
              <a:defRPr/>
            </a:pPr>
            <a:endParaRPr lang="ru-RU" sz="3600" b="1" dirty="0">
              <a:solidFill>
                <a:srgbClr val="D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0E03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ФУНДАМЕНТАЛЬНАЯ ОСНОВА И БАЗИС</a:t>
            </a:r>
          </a:p>
          <a:p>
            <a:pPr algn="ctr">
              <a:defRPr/>
            </a:pPr>
            <a:endParaRPr lang="ru-RU" sz="3600" b="1" dirty="0" smtClean="0">
              <a:solidFill>
                <a:srgbClr val="D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ПРАВОВОЙ МЕДИЦИНЫ</a:t>
            </a:r>
            <a:endParaRPr lang="ru-RU" sz="3600" b="1" dirty="0">
              <a:solidFill>
                <a:srgbClr val="D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DE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65104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64288" y="5013176"/>
            <a:ext cx="682749" cy="6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4008" y="4437112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260648"/>
            <a:ext cx="4019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5805264"/>
            <a:ext cx="891755" cy="792088"/>
          </a:xfrm>
          <a:prstGeom prst="rect">
            <a:avLst/>
          </a:prstGeom>
          <a:ln>
            <a:solidFill>
              <a:srgbClr val="00589A"/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320" y="5805264"/>
            <a:ext cx="4203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56376" y="4653136"/>
            <a:ext cx="1029072" cy="1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572000" y="1844824"/>
            <a:ext cx="288032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5589240"/>
            <a:ext cx="30243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971600" y="426890"/>
            <a:ext cx="76328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Book Antiqua" pitchFamily="18" charset="0"/>
              </a:rPr>
              <a:t>ПРАВОВАЯ МЕДИЦИНА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медицина, которая  полностью и безоговорочно соответствует действующим законам, принятым стандартам оказания медицинской помощи, всем юридическим и </a:t>
            </a:r>
            <a:r>
              <a:rPr lang="ru-RU" sz="2800" dirty="0" err="1" smtClean="0">
                <a:solidFill>
                  <a:srgbClr val="C00000"/>
                </a:solidFill>
                <a:latin typeface="Book Antiqua" pitchFamily="18" charset="0"/>
              </a:rPr>
              <a:t>деонтологическим</a:t>
            </a:r>
            <a:r>
              <a:rPr lang="ru-RU" sz="2800" dirty="0" smtClean="0">
                <a:solidFill>
                  <a:srgbClr val="C00000"/>
                </a:solidFill>
                <a:latin typeface="Book Antiqua" pitchFamily="18" charset="0"/>
              </a:rPr>
              <a:t>  требованиям.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3648" y="3861048"/>
            <a:ext cx="62646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ru-RU" sz="2400" b="1" u="sng" dirty="0" smtClean="0">
                <a:solidFill>
                  <a:srgbClr val="003760"/>
                </a:solidFill>
                <a:latin typeface="Book Antiqua" pitchFamily="18" charset="0"/>
              </a:rPr>
              <a:t>МЕДИЦИНСКОЕ ПРАВО</a:t>
            </a:r>
          </a:p>
          <a:p>
            <a:r>
              <a:rPr lang="ru-RU" sz="2200" dirty="0" smtClean="0">
                <a:solidFill>
                  <a:srgbClr val="003760"/>
                </a:solidFill>
                <a:latin typeface="Book Antiqua" pitchFamily="18" charset="0"/>
              </a:rPr>
              <a:t>совокупность этих законов, стандартов и иных юридических требований, обеспечивающих  права и законные интересы российских граждан в сфере  охраны здоровья.</a:t>
            </a:r>
            <a:endParaRPr lang="ru-RU" sz="2200" b="1" dirty="0" smtClean="0">
              <a:solidFill>
                <a:srgbClr val="003760"/>
              </a:solidFill>
              <a:latin typeface="Book Antiqu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65104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64288" y="5013176"/>
            <a:ext cx="682749" cy="6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4008" y="4437112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260648"/>
            <a:ext cx="4019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5805264"/>
            <a:ext cx="891755" cy="792088"/>
          </a:xfrm>
          <a:prstGeom prst="rect">
            <a:avLst/>
          </a:prstGeom>
          <a:ln>
            <a:solidFill>
              <a:srgbClr val="00589A"/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320" y="5805264"/>
            <a:ext cx="4203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56376" y="4653136"/>
            <a:ext cx="1029072" cy="1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572000" y="1844824"/>
            <a:ext cx="288032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5589240"/>
            <a:ext cx="30243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467544" y="1503516"/>
            <a:ext cx="83529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latin typeface="Book Antiqua" pitchFamily="18" charset="0"/>
              </a:rPr>
              <a:t>Сегодня важнейшая  задача всех специалистов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latin typeface="Book Antiqua" pitchFamily="18" charset="0"/>
              </a:rPr>
              <a:t>в области медицины и права совместно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latin typeface="Book Antiqua" pitchFamily="18" charset="0"/>
              </a:rPr>
              <a:t>с организаторами здравоохранения</a:t>
            </a:r>
          </a:p>
          <a:p>
            <a:pPr algn="ctr">
              <a:spcBef>
                <a:spcPts val="1200"/>
              </a:spcBef>
            </a:pPr>
            <a:r>
              <a:rPr lang="ru-RU" sz="3000" dirty="0" smtClean="0">
                <a:solidFill>
                  <a:srgbClr val="0E035D"/>
                </a:solidFill>
                <a:latin typeface="Book Antiqua" pitchFamily="18" charset="0"/>
              </a:rPr>
              <a:t>фундаментальное становление</a:t>
            </a:r>
          </a:p>
          <a:p>
            <a:pPr algn="ctr">
              <a:spcBef>
                <a:spcPts val="0"/>
              </a:spcBef>
            </a:pPr>
            <a:r>
              <a:rPr lang="ru-RU" sz="3000" dirty="0">
                <a:solidFill>
                  <a:srgbClr val="0E035D"/>
                </a:solidFill>
                <a:latin typeface="Book Antiqua" pitchFamily="18" charset="0"/>
              </a:rPr>
              <a:t>в</a:t>
            </a:r>
            <a:r>
              <a:rPr lang="ru-RU" sz="3000" dirty="0" smtClean="0">
                <a:solidFill>
                  <a:srgbClr val="0E035D"/>
                </a:solidFill>
                <a:latin typeface="Book Antiqua" pitchFamily="18" charset="0"/>
              </a:rPr>
              <a:t> Российской Федерации</a:t>
            </a:r>
          </a:p>
          <a:p>
            <a:pPr lvl="0" algn="ctr">
              <a:spcBef>
                <a:spcPts val="1200"/>
              </a:spcBef>
            </a:pPr>
            <a:r>
              <a:rPr lang="ru-RU" sz="3600" b="1" u="sng" dirty="0" smtClean="0">
                <a:solidFill>
                  <a:srgbClr val="C00000"/>
                </a:solidFill>
                <a:latin typeface="Book Antiqua" pitchFamily="18" charset="0"/>
              </a:rPr>
              <a:t>ПРАВОВОЙ МЕДИЦИНЫ</a:t>
            </a:r>
            <a:endParaRPr lang="ru-RU" sz="3600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88" y="428625"/>
            <a:ext cx="6643687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V </a:t>
            </a:r>
            <a:r>
              <a:rPr lang="ru-RU" sz="28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ВСЕРОССИЙСКИЙ СЪЕЗД</a:t>
            </a:r>
          </a:p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(НАЦИОНАЛЬНЫЙ КОНГРЕСС)</a:t>
            </a:r>
          </a:p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ПО МЕДИЦИНСКОМУ ПРАВУ</a:t>
            </a:r>
          </a:p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Россия, Москва</a:t>
            </a:r>
          </a:p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20 – 21 ноября   2013 года</a:t>
            </a:r>
          </a:p>
          <a:p>
            <a:pPr algn="ctr">
              <a:spcAft>
                <a:spcPts val="600"/>
              </a:spcAft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420888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8024" y="188640"/>
            <a:ext cx="4019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484784"/>
            <a:ext cx="2503590" cy="2223775"/>
          </a:xfrm>
          <a:prstGeom prst="rect">
            <a:avLst/>
          </a:prstGeom>
          <a:ln>
            <a:noFill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1800" y="450912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187624" y="2204864"/>
            <a:ext cx="73448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37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547664" y="49209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17 ЛЕТ КАФЕДРЕ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5805265"/>
            <a:ext cx="936104" cy="831480"/>
          </a:xfrm>
          <a:prstGeom prst="rect">
            <a:avLst/>
          </a:prstGeom>
          <a:ln>
            <a:solidFill>
              <a:srgbClr val="00589A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092280" y="5013176"/>
            <a:ext cx="682749" cy="6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02841" y="5805264"/>
            <a:ext cx="4203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84368" y="4653136"/>
            <a:ext cx="1029072" cy="1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1763688" y="4363963"/>
            <a:ext cx="3214687" cy="285750"/>
          </a:xfrm>
          <a:prstGeom prst="rect">
            <a:avLst/>
          </a:prstGeom>
          <a:solidFill>
            <a:srgbClr val="00589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763688" y="4221088"/>
            <a:ext cx="3214687" cy="1587"/>
          </a:xfrm>
          <a:prstGeom prst="line">
            <a:avLst/>
          </a:prstGeom>
          <a:ln w="34925">
            <a:solidFill>
              <a:srgbClr val="00589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13"/>
          <p:cNvSpPr txBox="1">
            <a:spLocks noChangeArrowheads="1"/>
          </p:cNvSpPr>
          <p:nvPr/>
        </p:nvSpPr>
        <p:spPr bwMode="auto">
          <a:xfrm>
            <a:off x="1187624" y="3644453"/>
            <a:ext cx="446449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3760"/>
                </a:solidFill>
                <a:latin typeface="Book Antiqua" pitchFamily="18" charset="0"/>
              </a:rPr>
              <a:t>Кафедра медицинского права</a:t>
            </a:r>
            <a:endParaRPr lang="ru-RU" sz="2200" b="1" dirty="0">
              <a:solidFill>
                <a:srgbClr val="003760"/>
              </a:solidFill>
              <a:latin typeface="Book Antiqua" pitchFamily="18" charset="0"/>
            </a:endParaRPr>
          </a:p>
        </p:txBody>
      </p: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763688" y="4364533"/>
            <a:ext cx="3214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white"/>
                </a:solidFill>
                <a:latin typeface="Book Antiqua" pitchFamily="18" charset="0"/>
              </a:rPr>
              <a:t>Первого </a:t>
            </a:r>
            <a:r>
              <a:rPr lang="ru-RU" sz="1400" b="1" dirty="0">
                <a:solidFill>
                  <a:prstClr val="white"/>
                </a:solidFill>
                <a:latin typeface="Book Antiqua" pitchFamily="18" charset="0"/>
              </a:rPr>
              <a:t>МГМУ им. И.М. Сеченова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24200" y="466152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64088" y="1556792"/>
            <a:ext cx="3312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25 ставок 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профессорско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– преподавательского состава</a:t>
            </a:r>
          </a:p>
          <a:p>
            <a:pPr algn="ctr"/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544" y="5013176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Book Antiqua" pitchFamily="18" charset="0"/>
              </a:rPr>
              <a:t>Выполнено и защищено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 Antiqua" pitchFamily="18" charset="0"/>
              </a:rPr>
              <a:t>8 докторских </a:t>
            </a:r>
            <a:r>
              <a:rPr lang="ru-RU" sz="2000" b="1" dirty="0" smtClean="0">
                <a:solidFill>
                  <a:srgbClr val="C00000"/>
                </a:solidFill>
                <a:latin typeface="Book Antiqua" pitchFamily="18" charset="0"/>
              </a:rPr>
              <a:t> и 15 </a:t>
            </a:r>
            <a:r>
              <a:rPr lang="ru-RU" sz="2000" b="1" dirty="0">
                <a:solidFill>
                  <a:srgbClr val="C00000"/>
                </a:solidFill>
                <a:latin typeface="Book Antiqua" pitchFamily="18" charset="0"/>
              </a:rPr>
              <a:t>кандидатских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Book Antiqua" pitchFamily="18" charset="0"/>
              </a:rPr>
              <a:t>диссертаций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420888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71800" y="450912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187624" y="2204864"/>
            <a:ext cx="73448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37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5805264"/>
            <a:ext cx="936104" cy="831480"/>
          </a:xfrm>
          <a:prstGeom prst="rect">
            <a:avLst/>
          </a:prstGeom>
          <a:ln>
            <a:solidFill>
              <a:srgbClr val="00589A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092280" y="5013176"/>
            <a:ext cx="682749" cy="6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02841" y="5805264"/>
            <a:ext cx="4203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56376" y="4725144"/>
            <a:ext cx="957064" cy="957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1763688" y="4364533"/>
            <a:ext cx="32146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white"/>
                </a:solidFill>
                <a:latin typeface="Book Antiqua" pitchFamily="18" charset="0"/>
              </a:rPr>
              <a:t>Первый МГМУ им. И.М. Сеченова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24200" y="4661520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" descr="logo_big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19672" y="1268760"/>
            <a:ext cx="633670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8024" y="188640"/>
            <a:ext cx="4019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1475656" y="492098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Book Antiqua" pitchFamily="18" charset="0"/>
              </a:rPr>
              <a:t>13 ЛЕТ АССОЦИАЦИИ</a:t>
            </a:r>
            <a:endParaRPr lang="ru-RU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64088" y="1556792"/>
            <a:ext cx="33123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Более 130 действительных членов НАМП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(юридические лица)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  <a:p>
            <a:pPr algn="ctr"/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2">
                <a:tint val="80000"/>
                <a:satMod val="300000"/>
                <a:alpha val="7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0" y="220503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1543050" cy="13620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9220" name="Text Box 14"/>
          <p:cNvSpPr txBox="1">
            <a:spLocks noChangeArrowheads="1"/>
          </p:cNvSpPr>
          <p:nvPr/>
        </p:nvSpPr>
        <p:spPr bwMode="auto">
          <a:xfrm>
            <a:off x="468313" y="2060575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solidFill>
                <a:prstClr val="white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50825" y="2708275"/>
            <a:ext cx="8713788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tabLst>
                <a:tab pos="712788" algn="l"/>
              </a:tabLst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itchFamily="18" charset="0"/>
              </a:rPr>
              <a:t>      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			НАУКА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			ИНФОРМАЦИЯ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			МЕДИЦИНА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</a:t>
            </a:r>
            <a:r>
              <a:rPr lang="ru-RU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			ПРАВО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1979613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357166"/>
            <a:ext cx="5338962" cy="156966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prstMaterial="matte"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НАЦИОНАЛЬНЫЙ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ИНСТИТУТ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МЕДИЦИНСКОГО ПРАВА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" y="428625"/>
            <a:ext cx="8572500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АССОЦИАЦИЯ МЕДИЦИНСКОГО ПРАВА</a:t>
            </a:r>
          </a:p>
          <a:p>
            <a:pPr algn="ctr">
              <a:spcAft>
                <a:spcPts val="600"/>
              </a:spcAft>
            </a:pPr>
            <a:r>
              <a:rPr lang="ru-RU" sz="24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СТРАН ВОСТОЧНОЙ ЕВРОПЫ (</a:t>
            </a:r>
            <a:r>
              <a:rPr lang="en-US" sz="24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AML</a:t>
            </a:r>
            <a:r>
              <a:rPr lang="ru-RU" sz="24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en-US" sz="24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SEE)</a:t>
            </a:r>
          </a:p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0048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Штаб</a:t>
            </a:r>
            <a:r>
              <a:rPr lang="ru-RU" sz="2000" b="1" dirty="0">
                <a:solidFill>
                  <a:srgbClr val="00487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</a:t>
            </a:r>
            <a:r>
              <a:rPr lang="ru-RU" sz="2000" b="1" dirty="0">
                <a:solidFill>
                  <a:srgbClr val="0048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квартира в Праге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88" y="2357438"/>
            <a:ext cx="8429625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240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ВСЕМИРНАЯ АССОЦИАЦИЯ МЕДИЦИНСКОГО ПРАВА (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WAML)</a:t>
            </a:r>
          </a:p>
          <a:p>
            <a:pPr algn="ctr">
              <a:spcAft>
                <a:spcPts val="2400"/>
              </a:spcAft>
              <a:defRPr/>
            </a:pPr>
            <a:r>
              <a:rPr lang="ru-RU" sz="3200" b="1" dirty="0">
                <a:solidFill>
                  <a:srgbClr val="0048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МЕЖДУНАРОДНЫЕ КОНГРЕССЫ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2286000"/>
            <a:ext cx="7572375" cy="2214563"/>
          </a:xfrm>
          <a:prstGeom prst="rect">
            <a:avLst/>
          </a:prstGeom>
          <a:noFill/>
          <a:ln w="38100">
            <a:solidFill>
              <a:srgbClr val="003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Рисунок 1" descr="head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559221" cy="151216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97152"/>
            <a:ext cx="7560840" cy="1728192"/>
          </a:xfrm>
          <a:prstGeom prst="rect">
            <a:avLst/>
          </a:prstGeom>
          <a:ln w="28575">
            <a:solidFill>
              <a:srgbClr val="001F36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365104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64288" y="5013176"/>
            <a:ext cx="682749" cy="6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4008" y="4437112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4048" y="260648"/>
            <a:ext cx="4019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1403648" y="347504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ФЕДЕРАЛЬНЫЙ</a:t>
            </a:r>
            <a:endParaRPr lang="ru-RU" sz="2400" b="1" dirty="0">
              <a:solidFill>
                <a:srgbClr val="C00000"/>
              </a:solidFill>
              <a:latin typeface="Book Antiqua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НАУЧНО-ПРАКТИЧЕСКИЙ ЖУРНАЛ</a:t>
            </a:r>
          </a:p>
          <a:p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«МЕДИЦИНСКОЕ ПРАВО»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5805264"/>
            <a:ext cx="891755" cy="792088"/>
          </a:xfrm>
          <a:prstGeom prst="rect">
            <a:avLst/>
          </a:prstGeom>
          <a:ln>
            <a:solidFill>
              <a:srgbClr val="00589A"/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320" y="5805264"/>
            <a:ext cx="4203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56376" y="4653136"/>
            <a:ext cx="1029072" cy="1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763688" y="1988840"/>
            <a:ext cx="2880320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3" name="Рисунок 1" descr="jour_cover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1988840"/>
            <a:ext cx="2891823" cy="3810719"/>
          </a:xfrm>
          <a:prstGeom prst="rect">
            <a:avLst/>
          </a:prstGeom>
          <a:noFill/>
          <a:ln w="190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1619672" y="1772816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72000" y="1844824"/>
            <a:ext cx="288032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91680" y="1916832"/>
            <a:ext cx="216024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91680" y="5589240"/>
            <a:ext cx="302433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endCxn id="27" idx="1"/>
          </p:cNvCxnSpPr>
          <p:nvPr/>
        </p:nvCxnSpPr>
        <p:spPr>
          <a:xfrm rot="5400000">
            <a:off x="-162526" y="3843046"/>
            <a:ext cx="3708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7" idx="3"/>
          </p:cNvCxnSpPr>
          <p:nvPr/>
        </p:nvCxnSpPr>
        <p:spPr>
          <a:xfrm rot="5400000">
            <a:off x="2861810" y="3843046"/>
            <a:ext cx="3708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691680" y="198884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27" idx="1"/>
            <a:endCxn id="27" idx="3"/>
          </p:cNvCxnSpPr>
          <p:nvPr/>
        </p:nvCxnSpPr>
        <p:spPr>
          <a:xfrm rot="10800000" flipH="1">
            <a:off x="1691680" y="5697252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92080" y="1988840"/>
            <a:ext cx="36004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Book Antiqua" pitchFamily="18" charset="0"/>
              </a:rPr>
              <a:t>10 ЛЕТ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(2003 – 2012)</a:t>
            </a:r>
          </a:p>
          <a:p>
            <a:pPr algn="ctr">
              <a:spcBef>
                <a:spcPts val="1800"/>
              </a:spcBef>
            </a:pPr>
            <a:r>
              <a:rPr lang="ru-RU" sz="2400" b="1" dirty="0" smtClean="0">
                <a:solidFill>
                  <a:srgbClr val="003760"/>
                </a:solidFill>
                <a:latin typeface="Book Antiqua" pitchFamily="18" charset="0"/>
              </a:rPr>
              <a:t>статус ВАК</a:t>
            </a:r>
          </a:p>
          <a:p>
            <a:pPr algn="ctr"/>
            <a:r>
              <a:rPr lang="ru-RU" sz="2400" b="1" dirty="0" smtClean="0">
                <a:solidFill>
                  <a:srgbClr val="003760"/>
                </a:solidFill>
                <a:latin typeface="Book Antiqua" pitchFamily="18" charset="0"/>
              </a:rPr>
              <a:t>по медицине и праву</a:t>
            </a:r>
            <a:endParaRPr lang="ru-RU" sz="2400" b="1" dirty="0">
              <a:solidFill>
                <a:srgbClr val="003760"/>
              </a:solidFill>
              <a:latin typeface="Book Antiqua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43608" y="594928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C0000"/>
                </a:solidFill>
                <a:latin typeface="Book Antiqua" pitchFamily="18" charset="0"/>
              </a:rPr>
              <a:t>Опубликовано</a:t>
            </a:r>
          </a:p>
          <a:p>
            <a:pPr algn="ctr"/>
            <a:r>
              <a:rPr lang="ru-RU" sz="2000" b="1" dirty="0" smtClean="0">
                <a:solidFill>
                  <a:srgbClr val="AC0000"/>
                </a:solidFill>
                <a:latin typeface="Book Antiqua" pitchFamily="18" charset="0"/>
              </a:rPr>
              <a:t>более 700 научных статей</a:t>
            </a:r>
            <a:endParaRPr lang="ru-RU" sz="2000" b="1" dirty="0">
              <a:solidFill>
                <a:srgbClr val="AC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164288" y="5013176"/>
            <a:ext cx="682749" cy="6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1520" y="4077072"/>
            <a:ext cx="21431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44008" y="188640"/>
            <a:ext cx="40195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 rot="10800000" flipV="1">
            <a:off x="1403648" y="562948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УЧЕБНЫЙ </a:t>
            </a:r>
            <a:r>
              <a:rPr lang="ru-RU" sz="2400" b="1" dirty="0">
                <a:solidFill>
                  <a:srgbClr val="C00000"/>
                </a:solidFill>
                <a:latin typeface="Book Antiqua" pitchFamily="18" charset="0"/>
              </a:rPr>
              <a:t>КОМПЛЕКС ДЛЯ ВУЗОВ</a:t>
            </a:r>
          </a:p>
          <a:p>
            <a:r>
              <a:rPr lang="ru-RU" sz="2000" b="1" dirty="0">
                <a:solidFill>
                  <a:srgbClr val="C00000"/>
                </a:solidFill>
                <a:latin typeface="Book Antiqua" pitchFamily="18" charset="0"/>
              </a:rPr>
              <a:t>В З-Х ТОМАХ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92696"/>
            <a:ext cx="609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56376" y="5805264"/>
            <a:ext cx="891755" cy="792088"/>
          </a:xfrm>
          <a:prstGeom prst="rect">
            <a:avLst/>
          </a:prstGeom>
          <a:ln>
            <a:solidFill>
              <a:srgbClr val="00589A"/>
            </a:solidFill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320" y="5805264"/>
            <a:ext cx="42037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56376" y="4653136"/>
            <a:ext cx="1029072" cy="10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3" descr="100119620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47664" y="1628800"/>
            <a:ext cx="3016349" cy="4211094"/>
          </a:xfrm>
          <a:prstGeom prst="rect">
            <a:avLst/>
          </a:prstGeom>
          <a:noFill/>
          <a:ln w="19050">
            <a:solidFill>
              <a:srgbClr val="AC0000"/>
            </a:solidFill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220072" y="1844824"/>
            <a:ext cx="3456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Book Antiqua" pitchFamily="18" charset="0"/>
              </a:rPr>
              <a:t>За последние 10 лет</a:t>
            </a:r>
          </a:p>
          <a:p>
            <a:pPr algn="ctr"/>
            <a:r>
              <a:rPr lang="ru-RU" sz="2200" b="1" dirty="0">
                <a:solidFill>
                  <a:srgbClr val="C00000"/>
                </a:solidFill>
                <a:latin typeface="Book Antiqua" pitchFamily="18" charset="0"/>
              </a:rPr>
              <a:t>и</a:t>
            </a:r>
            <a:r>
              <a:rPr lang="ru-RU" sz="2200" b="1" dirty="0" smtClean="0">
                <a:solidFill>
                  <a:srgbClr val="C00000"/>
                </a:solidFill>
                <a:latin typeface="Book Antiqua" pitchFamily="18" charset="0"/>
              </a:rPr>
              <a:t>здано 13 монографий, учебников, руководств (автор Ю.Д.Сергеев</a:t>
            </a:r>
          </a:p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Book Antiqua" pitchFamily="18" charset="0"/>
              </a:rPr>
              <a:t>и его ученики)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88" y="428625"/>
            <a:ext cx="6643687" cy="32470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800" b="1" dirty="0" smtClean="0">
                <a:solidFill>
                  <a:srgbClr val="090C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ИСТОРИЧЕСКИЙ</a:t>
            </a:r>
          </a:p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 </a:t>
            </a:r>
            <a:r>
              <a:rPr lang="ru-RU" sz="28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ВСЕРОССИЙСКИЙ СЪЕЗД</a:t>
            </a:r>
          </a:p>
          <a:p>
            <a:pPr algn="ctr">
              <a:spcAft>
                <a:spcPts val="600"/>
              </a:spcAft>
            </a:pPr>
            <a:r>
              <a:rPr lang="ru-RU" sz="28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(НАЦИОНАЛЬНЫЙ КОНГРЕСС)</a:t>
            </a:r>
          </a:p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DE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ПО МЕДИЦИНСКОМУ ПРАВУ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0E03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Россия, Москва</a:t>
            </a:r>
          </a:p>
          <a:p>
            <a:pPr algn="ctr">
              <a:spcAft>
                <a:spcPts val="0"/>
              </a:spcAft>
            </a:pPr>
            <a:r>
              <a:rPr lang="ru-RU" sz="2000" b="1" dirty="0" smtClean="0">
                <a:solidFill>
                  <a:srgbClr val="0E03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</a:t>
            </a:r>
            <a:r>
              <a:rPr lang="en-US" sz="2000" b="1" dirty="0" smtClean="0">
                <a:solidFill>
                  <a:srgbClr val="0E03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5</a:t>
            </a:r>
            <a:r>
              <a:rPr lang="ru-RU" sz="2000" b="1" dirty="0" smtClean="0">
                <a:solidFill>
                  <a:srgbClr val="0E03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  <a:r>
              <a:rPr lang="ru-RU" sz="2000" b="1" dirty="0">
                <a:solidFill>
                  <a:srgbClr val="0E03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– </a:t>
            </a:r>
            <a:r>
              <a:rPr lang="ru-RU" sz="2000" b="1" dirty="0" smtClean="0">
                <a:solidFill>
                  <a:srgbClr val="0E03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2</a:t>
            </a:r>
            <a:r>
              <a:rPr lang="en-US" sz="2000" b="1" dirty="0" smtClean="0">
                <a:solidFill>
                  <a:srgbClr val="0E03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7</a:t>
            </a:r>
            <a:r>
              <a:rPr lang="ru-RU" sz="2000" b="1" dirty="0" smtClean="0">
                <a:solidFill>
                  <a:srgbClr val="0E03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июня 2003 </a:t>
            </a:r>
            <a:r>
              <a:rPr lang="ru-RU" sz="2000" b="1" dirty="0">
                <a:solidFill>
                  <a:srgbClr val="0E035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года</a:t>
            </a:r>
          </a:p>
          <a:p>
            <a:pPr algn="ctr">
              <a:spcAft>
                <a:spcPts val="600"/>
              </a:spcAft>
            </a:pP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60" y="5805264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AC0000"/>
                </a:solidFill>
                <a:latin typeface="Book Antiqua" pitchFamily="18" charset="0"/>
              </a:rPr>
              <a:t>Издано 10 сборников научных работ </a:t>
            </a:r>
          </a:p>
          <a:p>
            <a:pPr algn="ctr"/>
            <a:r>
              <a:rPr lang="ru-RU" sz="2200" b="1" dirty="0" smtClean="0">
                <a:solidFill>
                  <a:srgbClr val="AC0000"/>
                </a:solidFill>
                <a:latin typeface="Book Antiqua" pitchFamily="18" charset="0"/>
              </a:rPr>
              <a:t>(объемом более   4000  страниц)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380</Words>
  <Application>Microsoft Office PowerPoint</Application>
  <PresentationFormat>On-screen Show (4:3)</PresentationFormat>
  <Paragraphs>101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3_Тема Office</vt:lpstr>
      <vt:lpstr>5_Тема Office</vt:lpstr>
      <vt:lpstr>6_Тема Office</vt:lpstr>
      <vt:lpstr>7_Тема Office</vt:lpstr>
      <vt:lpstr>8_Тема Office</vt:lpstr>
      <vt:lpstr>9_Тема Office</vt:lpstr>
      <vt:lpstr>4_Тема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Andy</dc:creator>
  <cp:lastModifiedBy>Hell</cp:lastModifiedBy>
  <cp:revision>121</cp:revision>
  <dcterms:created xsi:type="dcterms:W3CDTF">2009-12-08T19:55:31Z</dcterms:created>
  <dcterms:modified xsi:type="dcterms:W3CDTF">2013-02-20T01:53:10Z</dcterms:modified>
</cp:coreProperties>
</file>