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8"/>
  </p:notesMasterIdLst>
  <p:handoutMasterIdLst>
    <p:handoutMasterId r:id="rId19"/>
  </p:handoutMasterIdLst>
  <p:sldIdLst>
    <p:sldId id="308" r:id="rId2"/>
    <p:sldId id="324" r:id="rId3"/>
    <p:sldId id="375" r:id="rId4"/>
    <p:sldId id="385" r:id="rId5"/>
    <p:sldId id="381" r:id="rId6"/>
    <p:sldId id="354" r:id="rId7"/>
    <p:sldId id="372" r:id="rId8"/>
    <p:sldId id="368" r:id="rId9"/>
    <p:sldId id="382" r:id="rId10"/>
    <p:sldId id="377" r:id="rId11"/>
    <p:sldId id="386" r:id="rId12"/>
    <p:sldId id="379" r:id="rId13"/>
    <p:sldId id="380" r:id="rId14"/>
    <p:sldId id="383" r:id="rId15"/>
    <p:sldId id="384" r:id="rId16"/>
    <p:sldId id="316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34">
          <p15:clr>
            <a:srgbClr val="A4A3A4"/>
          </p15:clr>
        </p15:guide>
        <p15:guide id="4" pos="2161">
          <p15:clr>
            <a:srgbClr val="A4A3A4"/>
          </p15:clr>
        </p15:guide>
        <p15:guide id="5" orient="horz" pos="3121">
          <p15:clr>
            <a:srgbClr val="A4A3A4"/>
          </p15:clr>
        </p15:guide>
        <p15:guide id="6" orient="horz" pos="3128">
          <p15:clr>
            <a:srgbClr val="A4A3A4"/>
          </p15:clr>
        </p15:guide>
        <p15:guide id="7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EAEAEA"/>
    <a:srgbClr val="0066FF"/>
    <a:srgbClr val="FFFFCC"/>
    <a:srgbClr val="FF3300"/>
    <a:srgbClr val="FFCCCC"/>
    <a:srgbClr val="A50021"/>
    <a:srgbClr val="808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31" autoAdjust="0"/>
    <p:restoredTop sz="70008" autoAdjust="0"/>
  </p:normalViewPr>
  <p:slideViewPr>
    <p:cSldViewPr>
      <p:cViewPr varScale="1">
        <p:scale>
          <a:sx n="89" d="100"/>
          <a:sy n="89" d="100"/>
        </p:scale>
        <p:origin x="130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067" y="-77"/>
      </p:cViewPr>
      <p:guideLst>
        <p:guide orient="horz" pos="3127"/>
        <p:guide pos="2142"/>
        <p:guide orient="horz" pos="3134"/>
        <p:guide pos="2161"/>
        <p:guide orient="horz" pos="3121"/>
        <p:guide orient="horz" pos="312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обращений граждан за I квартал 2014/2015 годов</a:t>
            </a:r>
          </a:p>
        </c:rich>
      </c:tx>
      <c:overlay val="0"/>
      <c:spPr>
        <a:pattFill prst="pct25">
          <a:fgClr>
            <a:srgbClr val="FFCCCC"/>
          </a:fgClr>
          <a:bgClr>
            <a:schemeClr val="bg1"/>
          </a:bgClr>
        </a:pattFill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2014 год</c:v>
          </c:tx>
          <c:spPr>
            <a:solidFill>
              <a:srgbClr val="99CCFF"/>
            </a:solidFill>
            <a:ln>
              <a:solidFill>
                <a:srgbClr val="99CCFF"/>
              </a:solidFill>
            </a:ln>
            <a:effectLst>
              <a:outerShdw blurRad="38100" dist="19050" algn="bl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l"/>
            </a:scene3d>
            <a:sp3d prstMaterial="plastic">
              <a:bevelT w="3810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Лист2!$A$1:$A$7</c:f>
              <c:strCache>
                <c:ptCount val="7"/>
                <c:pt idx="0">
                  <c:v>Качество и безопасность медицинской деятельности</c:v>
                </c:pt>
                <c:pt idx="1">
                  <c:v>Обеспечение лекарственными средствами</c:v>
                </c:pt>
                <c:pt idx="2">
                  <c:v>Вопросы лицензирования</c:v>
                </c:pt>
                <c:pt idx="3">
                  <c:v>Вопросы обращения лекарственных средств и медицинской продукции</c:v>
                </c:pt>
                <c:pt idx="4">
                  <c:v>Вопросы обращения медицинских изделий</c:v>
                </c:pt>
                <c:pt idx="5">
                  <c:v>Вопросы реализации государственных программ и национальных проектов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Лист2!$B$1:$B$7</c:f>
              <c:numCache>
                <c:formatCode>General</c:formatCode>
                <c:ptCount val="7"/>
                <c:pt idx="0">
                  <c:v>3464</c:v>
                </c:pt>
                <c:pt idx="1">
                  <c:v>793</c:v>
                </c:pt>
                <c:pt idx="2">
                  <c:v>197</c:v>
                </c:pt>
                <c:pt idx="3">
                  <c:v>229</c:v>
                </c:pt>
                <c:pt idx="4">
                  <c:v>133</c:v>
                </c:pt>
                <c:pt idx="5">
                  <c:v>111</c:v>
                </c:pt>
                <c:pt idx="6">
                  <c:v>208</c:v>
                </c:pt>
              </c:numCache>
            </c:numRef>
          </c:val>
        </c:ser>
        <c:ser>
          <c:idx val="1"/>
          <c:order val="1"/>
          <c:tx>
            <c:v>2015 год</c:v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>
              <a:outerShdw blurRad="38100" dist="19050" algn="bl" rotWithShape="0">
                <a:srgbClr val="000000">
                  <a:alpha val="60000"/>
                </a:srgbClr>
              </a:outerShdw>
            </a:effectLst>
            <a:scene3d>
              <a:camera prst="orthographicFront"/>
              <a:lightRig rig="balanced" dir="l"/>
            </a:scene3d>
            <a:sp3d prstMaterial="plastic">
              <a:bevelT w="3810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Лист2!$A$1:$A$7</c:f>
              <c:strCache>
                <c:ptCount val="7"/>
                <c:pt idx="0">
                  <c:v>Качество и безопасность медицинской деятельности</c:v>
                </c:pt>
                <c:pt idx="1">
                  <c:v>Обеспечение лекарственными средствами</c:v>
                </c:pt>
                <c:pt idx="2">
                  <c:v>Вопросы лицензирования</c:v>
                </c:pt>
                <c:pt idx="3">
                  <c:v>Вопросы обращения лекарственных средств и медицинской продукции</c:v>
                </c:pt>
                <c:pt idx="4">
                  <c:v>Вопросы обращения медицинских изделий</c:v>
                </c:pt>
                <c:pt idx="5">
                  <c:v>Вопросы реализации государственных программ и национальных проектов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Лист2!$C$1:$C$7</c:f>
              <c:numCache>
                <c:formatCode>General</c:formatCode>
                <c:ptCount val="7"/>
                <c:pt idx="0">
                  <c:v>3864</c:v>
                </c:pt>
                <c:pt idx="1">
                  <c:v>1291</c:v>
                </c:pt>
                <c:pt idx="2">
                  <c:v>306</c:v>
                </c:pt>
                <c:pt idx="3">
                  <c:v>254</c:v>
                </c:pt>
                <c:pt idx="4">
                  <c:v>232</c:v>
                </c:pt>
                <c:pt idx="5">
                  <c:v>125</c:v>
                </c:pt>
                <c:pt idx="6">
                  <c:v>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219345160"/>
        <c:axId val="219345544"/>
      </c:barChart>
      <c:catAx>
        <c:axId val="219345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345544"/>
        <c:crosses val="autoZero"/>
        <c:auto val="1"/>
        <c:lblAlgn val="ctr"/>
        <c:lblOffset val="100"/>
        <c:noMultiLvlLbl val="0"/>
      </c:catAx>
      <c:valAx>
        <c:axId val="219345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34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2">
            <a:lumMod val="20000"/>
            <a:lumOff val="80000"/>
          </a:schemeClr>
        </a:solidFill>
      </c:spPr>
    </c:sideWall>
    <c:backWall>
      <c:thickness val="0"/>
      <c:spPr>
        <a:solidFill>
          <a:schemeClr val="accent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47854143255485276"/>
          <c:y val="0.10991129810053311"/>
          <c:w val="0.52145856744514729"/>
          <c:h val="0.8619718581993305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66FF"/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Доступность и качество медицинской помощи</c:v>
                </c:pt>
                <c:pt idx="1">
                  <c:v>Медицинское вмешательство без получения добровольного информированного согласия</c:v>
                </c:pt>
                <c:pt idx="2">
                  <c:v>Нарушение при оказании медицинской помощи в рамках программы госгарантий ее бесплатного оказания</c:v>
                </c:pt>
                <c:pt idx="3">
                  <c:v>Отказ в оказании медицинской помощи</c:v>
                </c:pt>
                <c:pt idx="4">
                  <c:v>Неполучение информации о состоянии здоровья</c:v>
                </c:pt>
                <c:pt idx="5">
                  <c:v>Непредставление информации о фактах, влияющих на здоровье</c:v>
                </c:pt>
                <c:pt idx="6">
                  <c:v>Нарушение права на выбор врача и медицинской организации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1135</c:v>
                </c:pt>
                <c:pt idx="1">
                  <c:v>688</c:v>
                </c:pt>
                <c:pt idx="2">
                  <c:v>328</c:v>
                </c:pt>
                <c:pt idx="3" formatCode="General">
                  <c:v>285</c:v>
                </c:pt>
                <c:pt idx="4" formatCode="General">
                  <c:v>33</c:v>
                </c:pt>
                <c:pt idx="5" formatCode="General">
                  <c:v>23</c:v>
                </c:pt>
                <c:pt idx="6" formatCode="General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0019896"/>
        <c:axId val="220020280"/>
        <c:axId val="0"/>
      </c:bar3DChart>
      <c:catAx>
        <c:axId val="2200198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20020280"/>
        <c:crosses val="autoZero"/>
        <c:auto val="1"/>
        <c:lblAlgn val="ctr"/>
        <c:lblOffset val="100"/>
        <c:noMultiLvlLbl val="0"/>
      </c:catAx>
      <c:valAx>
        <c:axId val="220020280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220019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Лист1!$B$34</c:f>
              <c:strCache>
                <c:ptCount val="1"/>
                <c:pt idx="0">
                  <c:v>до 50 руб.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0.196525782849524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Лист1!$A$35:$A$38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 formatCode="m/d/yyyy">
                  <c:v>42125</c:v>
                </c:pt>
              </c:numCache>
            </c:numRef>
          </c:cat>
          <c:val>
            <c:numRef>
              <c:f>Лист1!$B$35:$B$38</c:f>
              <c:numCache>
                <c:formatCode>0.0%</c:formatCode>
                <c:ptCount val="4"/>
                <c:pt idx="0">
                  <c:v>2.01E-2</c:v>
                </c:pt>
                <c:pt idx="1">
                  <c:v>-1.1999999999999999E-3</c:v>
                </c:pt>
                <c:pt idx="2">
                  <c:v>3.8199999999999998E-2</c:v>
                </c:pt>
                <c:pt idx="3">
                  <c:v>0.106</c:v>
                </c:pt>
              </c:numCache>
            </c:numRef>
          </c:val>
        </c:ser>
        <c:ser>
          <c:idx val="1"/>
          <c:order val="1"/>
          <c:tx>
            <c:strRef>
              <c:f>Лист1!$C$34</c:f>
              <c:strCache>
                <c:ptCount val="1"/>
                <c:pt idx="0">
                  <c:v>50 - 500 руб.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53146027253010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343706063865303E-3"/>
                  <c:y val="0.16541519541307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343706063865303E-3"/>
                  <c:y val="3.0672920400148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9343706063865303E-3"/>
                  <c:y val="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Лист1!$A$35:$A$38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 formatCode="m/d/yyyy">
                  <c:v>42125</c:v>
                </c:pt>
              </c:numCache>
            </c:numRef>
          </c:cat>
          <c:val>
            <c:numRef>
              <c:f>Лист1!$C$35:$C$38</c:f>
              <c:numCache>
                <c:formatCode>0.0%</c:formatCode>
                <c:ptCount val="4"/>
                <c:pt idx="0">
                  <c:v>-4.4000000000000003E-3</c:v>
                </c:pt>
                <c:pt idx="1">
                  <c:v>-7.9000000000000008E-3</c:v>
                </c:pt>
                <c:pt idx="2">
                  <c:v>1.5900000000000001E-2</c:v>
                </c:pt>
                <c:pt idx="3">
                  <c:v>6.3E-2</c:v>
                </c:pt>
              </c:numCache>
            </c:numRef>
          </c:val>
        </c:ser>
        <c:ser>
          <c:idx val="2"/>
          <c:order val="2"/>
          <c:tx>
            <c:strRef>
              <c:f>Лист1!$D$34</c:f>
              <c:strCache>
                <c:ptCount val="1"/>
                <c:pt idx="0">
                  <c:v>свыше 500 руб.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737482425546121E-2"/>
                  <c:y val="-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8687412127730607E-3"/>
                  <c:y val="0.180751655613144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8031118191595915E-3"/>
                  <c:y val="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03111819159699E-3"/>
                  <c:y val="1.5336460200074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Лист1!$A$35:$A$38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 formatCode="m/d/yyyy">
                  <c:v>42125</c:v>
                </c:pt>
              </c:numCache>
            </c:numRef>
          </c:cat>
          <c:val>
            <c:numRef>
              <c:f>Лист1!$D$35:$D$38</c:f>
              <c:numCache>
                <c:formatCode>0.0%</c:formatCode>
                <c:ptCount val="4"/>
                <c:pt idx="0">
                  <c:v>2.0000000000000001E-4</c:v>
                </c:pt>
                <c:pt idx="1">
                  <c:v>-6.6E-3</c:v>
                </c:pt>
                <c:pt idx="2">
                  <c:v>1.04E-2</c:v>
                </c:pt>
                <c:pt idx="3">
                  <c:v>4.2999999999999997E-2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130336"/>
        <c:axId val="220009600"/>
      </c:barChart>
      <c:catAx>
        <c:axId val="22113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0009600"/>
        <c:crosses val="autoZero"/>
        <c:auto val="1"/>
        <c:lblAlgn val="ctr"/>
        <c:lblOffset val="100"/>
        <c:noMultiLvlLbl val="0"/>
      </c:catAx>
      <c:valAx>
        <c:axId val="220009600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2211303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28575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833583883327616E-2"/>
          <c:y val="0.22091285132970981"/>
          <c:w val="0.96880916588096044"/>
          <c:h val="0.5753625927862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PowerPoint]Лист1'!$C$1</c:f>
              <c:strCache>
                <c:ptCount val="1"/>
                <c:pt idx="0">
                  <c:v>амбулаторный сегмент (розничные цены)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7145004714236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044927326584491E-2"/>
                  <c:y val="1.1596475135417838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6091954022988506E-2"/>
                  <c:y val="3.1989763275751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>
                  <a:alpha val="7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'[Диаграмма в Microsoft PowerPoint]Лист1'!$B$2:$B$6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 formatCode="m/d/yyyy">
                  <c:v>42125</c:v>
                </c:pt>
              </c:numCache>
            </c:numRef>
          </c:cat>
          <c:val>
            <c:numRef>
              <c:f>'[Диаграмма в Microsoft PowerPoint]Лист1'!$C$2:$C$6</c:f>
              <c:numCache>
                <c:formatCode>0.0%</c:formatCode>
                <c:ptCount val="5"/>
                <c:pt idx="0">
                  <c:v>3.5999999999999999E-3</c:v>
                </c:pt>
                <c:pt idx="1">
                  <c:v>-5.7000000000000002E-3</c:v>
                </c:pt>
                <c:pt idx="2">
                  <c:v>3.3999999999999998E-3</c:v>
                </c:pt>
                <c:pt idx="3">
                  <c:v>7.1999999999999995E-2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PowerPoint]Лист1'!$D$1</c:f>
              <c:strCache>
                <c:ptCount val="1"/>
                <c:pt idx="0">
                  <c:v>госпитальный сегмент (цены закупки)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390804597701149E-2"/>
                  <c:y val="3.1989763275751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95417059519725E-2"/>
                  <c:y val="-1.4727523421980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1494252873563218E-2"/>
                  <c:y val="3.1989763275752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1494252873563218E-2"/>
                  <c:y val="3.1989763275751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>
                  <a:alpha val="7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'[Диаграмма в Microsoft PowerPoint]Лист1'!$B$2:$B$6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 formatCode="m/d/yyyy">
                  <c:v>42125</c:v>
                </c:pt>
              </c:numCache>
            </c:numRef>
          </c:cat>
          <c:val>
            <c:numRef>
              <c:f>'[Диаграмма в Microsoft PowerPoint]Лист1'!$D$2:$D$6</c:f>
              <c:numCache>
                <c:formatCode>0.0%</c:formatCode>
                <c:ptCount val="5"/>
                <c:pt idx="0">
                  <c:v>1.5699999999999999E-2</c:v>
                </c:pt>
                <c:pt idx="1">
                  <c:v>9.1000000000000004E-3</c:v>
                </c:pt>
                <c:pt idx="2">
                  <c:v>4.4600000000000001E-2</c:v>
                </c:pt>
                <c:pt idx="3">
                  <c:v>3.5999999999999997E-2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981104"/>
        <c:axId val="220981488"/>
      </c:barChart>
      <c:catAx>
        <c:axId val="22098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0981488"/>
        <c:crosses val="autoZero"/>
        <c:auto val="1"/>
        <c:lblAlgn val="ctr"/>
        <c:lblOffset val="100"/>
        <c:noMultiLvlLbl val="0"/>
      </c:catAx>
      <c:valAx>
        <c:axId val="220981488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2209811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2492678135888394E-2"/>
          <c:y val="0.83231265024683099"/>
          <c:w val="0.89070461567857639"/>
          <c:h val="0.14816932245274728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8575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r">
              <a:defRPr sz="1200"/>
            </a:lvl1pPr>
          </a:lstStyle>
          <a:p>
            <a:fld id="{2695E72F-0004-4388-8F4C-67C84D032F8E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r">
              <a:defRPr sz="1200"/>
            </a:lvl1pPr>
          </a:lstStyle>
          <a:p>
            <a:fld id="{8FB6598B-7D94-43FB-9FBF-632D67C5CF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374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r">
              <a:defRPr sz="1200"/>
            </a:lvl1pPr>
          </a:lstStyle>
          <a:p>
            <a:fld id="{50533E26-8204-4D51-B717-5676376E12D2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0" tIns="45440" rIns="90880" bIns="4544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355"/>
            <a:ext cx="5438140" cy="4468178"/>
          </a:xfrm>
          <a:prstGeom prst="rect">
            <a:avLst/>
          </a:prstGeom>
        </p:spPr>
        <p:txBody>
          <a:bodyPr vert="horz" lIns="90880" tIns="45440" rIns="90880" bIns="4544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705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705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r">
              <a:defRPr sz="1200"/>
            </a:lvl1pPr>
          </a:lstStyle>
          <a:p>
            <a:fld id="{B544D9F5-3676-48A6-B5DF-3F4DF11234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6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542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целях обеспечения устойчивого социально-экономического развития Российской Федерации одним из приоритетов государственной политики является сохранение и укрепление здоровья населения на основе формирования здорового образа жизни и повышения доступности и качества медицинской помощи и лекарственного обеспечения.</a:t>
            </a:r>
          </a:p>
          <a:p>
            <a:r>
              <a:rPr lang="ru-RU" dirty="0"/>
              <a:t>Целью контрольных мероприятий, проводимых Росздравнадзором, является защита прав пациентов в сфере здравоохранения, а также повышение доступности качественной и безопасной медицинской помощи; качественных, эффективных и безопасных лекарственных препаратов и медицинских изделий для удовлетворения потребностей населения.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00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Количество обращений граждан</a:t>
            </a:r>
            <a:r>
              <a:rPr lang="ru-RU" baseline="0" dirty="0" smtClean="0"/>
              <a:t> за первый квартал 2015 года, по сравнению с аналогичным периодом 2014 года выросло на 57,7 % с 6503 обращений до 10267.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956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41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Анализ структуры нарушений прав граждан в сфере охраны здоровья показывает, что  среди выявленных нарушений до настоящего времени сохраняются нарушения в части доступности и качества медицинской помощи (1 135 нарушений), второе по значимости нарушение – медицинское вмешательство без получения добровольного информированного согласия пациента. Выявлено  328 случаев нарушения государственных гарантий в части  предоставления бесплатной медицинской помощи. Имели место 285 случаев отказа в оказании медицинской помощи, что является недопустимым, вопиющим фактом.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00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33" indent="-28574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973" indent="-22859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163" indent="-22859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353" indent="-22859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542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732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921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111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6004AE-325A-4016-8216-1AA11E65CC49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801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Осуществление с 2014 года контроля за эффективным использованием медицинского оборудования, в том числе закупленного в ходе реализации региональных программ модернизации здравоохранения в субъектах Российской Федерации, в соответствии с поручением Президента Российской Федерации В.В. Путина от 16.01.2014 № Пр-78 и поручением Председателя Правительства Российской Федерации Д.А. Медведева от 31.01.2014 № ДМ-П12-719, способствовало увеличению количества проведенных обследований на отдельных видах медицинского оборудования и повышения эффективности эксплуатации данного вида оборудования, по сравнению с 2013 годом.</a:t>
            </a:r>
          </a:p>
          <a:p>
            <a:r>
              <a:rPr lang="ru-RU" dirty="0"/>
              <a:t>За субъектами Российской Федерации, имевшим в 2013 году низкие показатели средней нагрузки на оборудование и относительного количества исследований на 10 тыс. населения, Росздравнадзором был установлен особый контроль, благодаря чему в 2014 году показатели данных субъектов значительно увеличились и большинство из них в 2014 году уже не являются регионами с наименьшими показателями.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373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41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C3DF-3B33-444D-8612-51A3F7B4A85E}" type="datetime1">
              <a:rPr lang="ru-RU" smtClean="0"/>
              <a:t>22.05.2015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81E0-CA62-4067-928A-B2BB222D83D8}" type="datetime1">
              <a:rPr lang="ru-RU" smtClean="0"/>
              <a:t>22.05.2015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D182-0693-4E50-9164-CBF534846A69}" type="datetime1">
              <a:rPr lang="ru-RU" smtClean="0"/>
              <a:t>22.05.2015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5252-3B92-4717-906F-0970D137EFBA}" type="datetime1">
              <a:rPr lang="ru-RU" smtClean="0"/>
              <a:t>22.05.2015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D3E5-8B98-4B4B-A9AD-109DCB1B8307}" type="datetime1">
              <a:rPr lang="ru-RU" smtClean="0"/>
              <a:t>22.05.2015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5FE3-762D-437A-BBA2-85F0D3CB3346}" type="datetime1">
              <a:rPr lang="ru-RU" smtClean="0"/>
              <a:t>22.05.2015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0112-7773-4C9E-ACA3-DBF8D2163698}" type="datetime1">
              <a:rPr lang="ru-RU" smtClean="0"/>
              <a:t>22.05.2015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3AB8-38D2-467C-8F33-F4B08AF4F9F9}" type="datetime1">
              <a:rPr lang="ru-RU" smtClean="0"/>
              <a:t>22.05.2015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A9B3-C220-45AF-A3AE-3D3BE13529AC}" type="datetime1">
              <a:rPr lang="ru-RU" smtClean="0"/>
              <a:t>22.05.2015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49F4-21B7-468E-8E84-10B958501483}" type="datetime1">
              <a:rPr lang="ru-RU" smtClean="0"/>
              <a:t>22.05.2015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C679-04EA-4B58-8F2E-96D15C35C9F5}" type="datetime1">
              <a:rPr lang="ru-RU" smtClean="0"/>
              <a:t>22.05.2015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FFF08A9-E067-4DCD-A729-6D34456EF178}" type="datetime1">
              <a:rPr lang="ru-RU" smtClean="0"/>
              <a:t>22.05.2015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 flipH="1">
            <a:off x="0" y="116632"/>
            <a:ext cx="9144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35496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4624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Изображение 6" descr="logo_fs_rzn.jpe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1560" cy="9523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97-2003_Worksheet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/>
          <p:cNvSpPr txBox="1">
            <a:spLocks/>
          </p:cNvSpPr>
          <p:nvPr/>
        </p:nvSpPr>
        <p:spPr>
          <a:xfrm>
            <a:off x="323528" y="260648"/>
            <a:ext cx="8928992" cy="432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 здравоохранения</a:t>
            </a:r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2418978" y="5661248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.м.н., Мурашко М.А.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Врио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руководителя 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надзору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здравоохранения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1916832"/>
            <a:ext cx="87849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</a:t>
            </a:r>
            <a:r>
              <a:rPr lang="ru-RU" sz="40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за организацией оказания медицинской помощи 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Российской Федерации</a:t>
            </a:r>
            <a:endParaRPr lang="ru-RU" sz="40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0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2603" y="6536377"/>
            <a:ext cx="8705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Федеральной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государственной статистики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приказом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30.06.2014 № 459.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5520134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с 2014 года контроля за эффективным использованием медицинского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 способствовало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увеличению количества проведенных обследований на отдельных видах медицинского оборудования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эксплуатации данного вида оборудования, по сравнению с 2013 годом.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557508"/>
              </p:ext>
            </p:extLst>
          </p:nvPr>
        </p:nvGraphicFramePr>
        <p:xfrm>
          <a:off x="107504" y="980727"/>
          <a:ext cx="8856983" cy="453650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384244"/>
                <a:gridCol w="783748"/>
                <a:gridCol w="1041998"/>
                <a:gridCol w="744284"/>
                <a:gridCol w="1041998"/>
                <a:gridCol w="1860711"/>
              </a:tblGrid>
              <a:tr h="25120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нагрузка на 1 аппарат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2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95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сутки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сутки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Магнитно-резонансные томографы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6695">
                <a:tc>
                  <a:txBody>
                    <a:bodyPr/>
                    <a:lstStyle/>
                    <a:p>
                      <a:pPr algn="ctr" rtl="0" fontAlgn="ctr"/>
                      <a:endParaRPr lang="ru-RU" sz="140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Компьютерные томографы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Ангиографические комплексы стационарные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47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Флюорографы</a:t>
                      </a:r>
                      <a:endParaRPr lang="ru-RU" sz="140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(диагностические исследования)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47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Маммографы</a:t>
                      </a:r>
                      <a:endParaRPr lang="ru-RU" sz="140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(диагностические исследования)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6695">
                <a:tc>
                  <a:txBody>
                    <a:bodyPr/>
                    <a:lstStyle/>
                    <a:p>
                      <a:pPr algn="ctr" rtl="0" fontAlgn="ctr"/>
                      <a:endParaRPr lang="ru-RU" sz="140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УЗИ-аппараты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116632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 эффективность использования медицинского оборудования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37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26354"/>
            <a:ext cx="8794956" cy="5743006"/>
          </a:xfrm>
        </p:spPr>
        <p:txBody>
          <a:bodyPr>
            <a:noAutofit/>
          </a:bodyPr>
          <a:lstStyle/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госпитализациями  в непрофильные отделения медицинских организаций или несвоевременный перевод из непрофильной медицинской организации </a:t>
            </a:r>
            <a:r>
              <a:rPr lang="ru-RU" sz="17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данным ТФОМС за 2014 год в Воронежской области 257 непрофильных госпитализаций с острым нарушением мозгового кровообращения).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пациентов, находящихся в критическом состоянии, посредством реанимационно-консультативных центров </a:t>
            </a: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(РКЦ) на базе областных (краевых, республиканских) </a:t>
            </a: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больниц.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объемов, качества диспансеризации населения и диспансерного наблюдения.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достаточности бригад СМП для обеспечения времени </a:t>
            </a:r>
            <a:r>
              <a:rPr lang="ru-RU" sz="17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доезда</a:t>
            </a: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20 минут и соблюдения маршрутизации больных.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за эффективностью использования медицинского оборудования.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 вакцинации.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Своевременность закупок лекарственных препаратов и медицинских изделий.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достаточностью объемов и управлением товарными запасами лекарственных препаратов и медицинских изделий.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межведомственного взаимодействия (с </a:t>
            </a: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МВД России, </a:t>
            </a: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службами социальной защитой и пр</a:t>
            </a: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 в том числе по вопросам снижения </a:t>
            </a:r>
            <a:r>
              <a:rPr lang="ru-RU" sz="1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 алкоголя и </a:t>
            </a:r>
            <a:r>
              <a:rPr lang="ru-RU" sz="1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табака.</a:t>
            </a:r>
            <a:endParaRPr lang="ru-RU" sz="17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8477" y="161620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резервы системы здравоохранения для эффективной реализации мероприятий по снижению смертности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75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121146"/>
              </p:ext>
            </p:extLst>
          </p:nvPr>
        </p:nvGraphicFramePr>
        <p:xfrm>
          <a:off x="4562094" y="908720"/>
          <a:ext cx="4437990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00" y="961564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цен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ЖНВЛП </a:t>
            </a:r>
          </a:p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ценовых категорий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1001" y="306896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цен на </a:t>
            </a:r>
            <a:r>
              <a:rPr lang="ru-RU" sz="1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ЖНВЛП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году </a:t>
            </a:r>
            <a:endParaRPr lang="ru-RU" sz="12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 данным Национальной фармацевтической палаты)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72891"/>
              </p:ext>
            </p:extLst>
          </p:nvPr>
        </p:nvGraphicFramePr>
        <p:xfrm>
          <a:off x="185476" y="3753036"/>
          <a:ext cx="4098492" cy="1234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4983"/>
                <a:gridCol w="1583509"/>
              </a:tblGrid>
              <a:tr h="128489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Динамика цен (%)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488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 состоянию на 19.05.2015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15,6%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6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стоимостью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до 50 руб.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30,5%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стоимостью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от 50 до 500 руб. 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17,2%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стоимостью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свыше 500 руб.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10,4%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253812"/>
            <a:ext cx="8425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цен на лекарственные препараты и медицинские изделия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774" y="3212976"/>
            <a:ext cx="4538679" cy="18928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прокуратуры субъектов Российской Федерации проведены проверки по контролю за ценообразованием на лекарственные препараты в 22 субъектах Российской Федерации.</a:t>
            </a:r>
          </a:p>
          <a:p>
            <a:pPr algn="just"/>
            <a:r>
              <a:rPr lang="ru-RU" sz="1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Проверено около 4 тыс. фармацевтических организаций, выявлено более 2 тыс. нарушений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законодательства, внесено 614 представлений, возбуждено 779 дел об административных правонарушениях.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Общая сумма штрафов для юридических и должностных лиц составила 4,8 млн.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04774" y="5374688"/>
            <a:ext cx="4527695" cy="12926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Уполномоченными органами исполнительной власти в 2015 году </a:t>
            </a:r>
            <a:r>
              <a:rPr lang="ru-RU" sz="1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1 031 контрольное мероприятие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 итогам которых выявлены 6 случаев превышения зарегистрированной предельной отпускной цены производителя ЖНВЛП и 59 случаев превышения установленных предельных оптовых и розничных надбавок.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Диаграмма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837947"/>
              </p:ext>
            </p:extLst>
          </p:nvPr>
        </p:nvGraphicFramePr>
        <p:xfrm>
          <a:off x="107504" y="908720"/>
          <a:ext cx="439248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38973" y="5085184"/>
            <a:ext cx="3800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цен на медицинские изделия в 2015 г.</a:t>
            </a:r>
            <a:endParaRPr lang="ru-RU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009933"/>
              </p:ext>
            </p:extLst>
          </p:nvPr>
        </p:nvGraphicFramePr>
        <p:xfrm>
          <a:off x="179392" y="5374688"/>
          <a:ext cx="4104576" cy="1216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4112"/>
                <a:gridCol w="1270464"/>
              </a:tblGrid>
              <a:tr h="326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виды МИ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динамика цен (%)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7390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имплантируемые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</a:rPr>
                        <a:t>16%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26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для диагностики "</a:t>
                      </a:r>
                      <a:r>
                        <a:rPr lang="en-US" sz="1200" u="none" strike="noStrike" dirty="0">
                          <a:effectLst/>
                        </a:rPr>
                        <a:t>in vitro"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</a:rPr>
                        <a:t>21%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26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прочие (до 500 тыс. руб. за ед.)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</a:rPr>
                        <a:t>21%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5476" y="980728"/>
            <a:ext cx="424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цен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ЖНВЛП 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2012 – 2015 гг</a:t>
            </a:r>
            <a:r>
              <a:rPr lang="ru-RU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8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2895" y="173541"/>
            <a:ext cx="8101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Льготное лекарственное обеспечение отдельных категорий граждан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458069"/>
            <a:ext cx="878497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  <a:tabLst>
                <a:tab pos="358775" algn="l"/>
              </a:tabLst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отсроченном обеспечении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5 925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рецептов или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0,03%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количества рецептов, предъявленных для обеспечения в аптечные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</a:p>
          <a:p>
            <a:pPr algn="just">
              <a:tabLst>
                <a:tab pos="358775" algn="l"/>
              </a:tabLst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2014 году – 9 665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рецептов: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0,05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%).</a:t>
            </a:r>
          </a:p>
          <a:p>
            <a:pPr algn="just">
              <a:tabLst>
                <a:tab pos="358775" algn="l"/>
              </a:tabLs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tabLst>
                <a:tab pos="358775" algn="l"/>
              </a:tabLs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аибольшее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рецептов на отсроченном обеспечении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358775" algn="l"/>
              </a:tabLst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5410" y="5868561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  <a:tabLst>
                <a:tab pos="358775" algn="l"/>
              </a:tabLs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нахождения на отсроченном обеспечении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истек срок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664 рецептов, из них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474 (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71 %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рецепта в Кабардино-Балкарской Республике.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753670"/>
              </p:ext>
            </p:extLst>
          </p:nvPr>
        </p:nvGraphicFramePr>
        <p:xfrm>
          <a:off x="179509" y="2980022"/>
          <a:ext cx="8712970" cy="275323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04020"/>
                <a:gridCol w="2904020"/>
                <a:gridCol w="2904930"/>
              </a:tblGrid>
              <a:tr h="105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 РФ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рецептов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449580" indent="-449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 общего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49580" indent="-449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рецептов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предъявленных 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9580" indent="-449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аптечные организации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6812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6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Волгоградская область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6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6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Пермский край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0757" y="953161"/>
            <a:ext cx="2853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19.05.2015: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88640"/>
            <a:ext cx="83395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Льготное лекарственное обеспечение отдельных категорий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(продолжение)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196752"/>
            <a:ext cx="86782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tabLst>
                <a:tab pos="358775" algn="l"/>
              </a:tabLst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товарных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лекарственных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 по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 млрд. руб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(более 4,5-месячной потребности в среднем по Российской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Федерации),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tabLst>
                <a:tab pos="358775" algn="l"/>
              </a:tabLs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tabLst>
                <a:tab pos="358775" algn="l"/>
              </a:tabLst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государственных гарантий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почти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млрд. руб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что соответствует потребности более чем на 3,5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tabLst>
                <a:tab pos="358775" algn="l"/>
              </a:tabLs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tabLst>
                <a:tab pos="358775" algn="l"/>
              </a:tabLst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состоялись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конкурсные процедуры на общую сумму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821 млн. руб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рамках ОНЛС.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tabLst>
                <a:tab pos="358775" algn="l"/>
              </a:tabLst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3478936"/>
            <a:ext cx="867824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Системными проблемами по-прежнему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остаются: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в логистике лекарственных препаратов; </a:t>
            </a: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единой информационной системы, обеспечивающей взаимодействие ОУЗ, МИАЦ, медицинских и фармацевтических организаций, а также лекарственного обеспечения от выписки рецепта до получения лекарственного препарата пациентом (единая программа отсутствует в 21 регионе, информационное взаимодействие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on-line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регионах).</a:t>
            </a: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существующих проблем управления товарными запасами становится списание лекарственных препаратов по причине истечения сроков годности.</a:t>
            </a:r>
            <a:endParaRPr lang="ru-RU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48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8797" y="116632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соблюдения правил выписывания, отпуска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5" y="836712"/>
            <a:ext cx="882087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2015 г. проведено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334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фармакотерапии хронического болевого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актов, регламентирующих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наркотических препаратов,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ассортимента наркотических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(проводятся тематические усовершенствования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тсутствие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субъектах Российской Федерации современных форм обезболивающих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(устранено);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тсутствие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закрепления стационарного учреждения за аптечным учреждением (организацией)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(устранено).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601" y="3645024"/>
            <a:ext cx="8888115" cy="2400657"/>
          </a:xfrm>
          <a:prstGeom prst="rect">
            <a:avLst/>
          </a:prstGeom>
          <a:solidFill>
            <a:srgbClr val="CCE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апреля 2015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в Росздравнадзоре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 «горячая линия»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приема обращений граждан о нарушении порядка назначения и выписки </a:t>
            </a:r>
            <a:endPara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обезболивающих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Позвонить на бесплатный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круглосуточный номер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телефона </a:t>
            </a:r>
            <a:r>
              <a:rPr lang="ru-RU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800 500 18 35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из всех регионов Российской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 </a:t>
            </a: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работы «горячей линии» поступило 337 обращений.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5" y="6165304"/>
            <a:ext cx="8784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обратившиеся на «горячую линию» обеспечены необходимыми препаратами </a:t>
            </a:r>
            <a:endParaRPr lang="ru-RU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24 часов.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3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2204864"/>
            <a:ext cx="8856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18652" y="4376717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rzn@roszdravnadzor.ru</a:t>
            </a: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95736" y="5664150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.м.н., Мурашко М.А.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Врио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руководителя 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надзору в сфере здравоохранения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974333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контрольных мероприятий, проводимых Росздравнадзором,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является: 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прав пациентов в сфере здравоохранения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доступности качественной и безопасной медицинской помощи;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доступности качественных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эффективных и безопасных лекарственных препаратов и медицинских изделий.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0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179511" y="1603353"/>
            <a:ext cx="8719451" cy="601511"/>
          </a:xfrm>
          <a:prstGeom prst="rect">
            <a:avLst/>
          </a:prstGeom>
          <a:pattFill prst="pct20">
            <a:fgClr>
              <a:srgbClr val="FFCCCC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Наибольшая динамика </a:t>
            </a:r>
            <a:r>
              <a:rPr lang="ru-RU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роста обращений граждан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следующих субъектах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Российской Федерации:</a:t>
            </a:r>
            <a:endParaRPr lang="ru-RU" sz="1600" b="1" u="sng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5" y="2471581"/>
            <a:ext cx="8791458" cy="239757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Орловская область,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Костромская область,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Белгородская область,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Курская область,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Астраханская область,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Карелия, 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 Тыва,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 Кабардино-Балкария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036" y="116632"/>
            <a:ext cx="835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обращений граждан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498652"/>
              </p:ext>
            </p:extLst>
          </p:nvPr>
        </p:nvGraphicFramePr>
        <p:xfrm>
          <a:off x="107504" y="4355909"/>
          <a:ext cx="8791456" cy="945299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382926"/>
                <a:gridCol w="1383866"/>
                <a:gridCol w="1628466"/>
                <a:gridCol w="1383866"/>
                <a:gridCol w="1383866"/>
                <a:gridCol w="1628466"/>
              </a:tblGrid>
              <a:tr h="23761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2014 год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квартал 2015 года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Подтвердились полностью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Подтвердились частично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Признано необоснованными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Подтвердились полностью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Подтвердились частично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Признано необоснованными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06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859481"/>
              </p:ext>
            </p:extLst>
          </p:nvPr>
        </p:nvGraphicFramePr>
        <p:xfrm>
          <a:off x="77748" y="1124744"/>
          <a:ext cx="882121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6036" y="116632"/>
            <a:ext cx="835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обращений граждан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34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07504" y="1002794"/>
            <a:ext cx="8856983" cy="8420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4624"/>
            <a:ext cx="8352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Контрольно-надзорная деятельность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Росздравнадзора в 2014 году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810" y="1032991"/>
            <a:ext cx="7793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2014 год сотрудниками Росздравнадзора проведено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17 778 контрольных мероприятий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из них: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290826"/>
            <a:ext cx="23108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лановых –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6 160;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неплановых –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11 618.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060848"/>
            <a:ext cx="4060227" cy="44935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ыявляемость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правонарушений составила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47 %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(2013 г. – 40%);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2,7 нарушения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один объект с выявленными правонарушениями ;</a:t>
            </a:r>
          </a:p>
          <a:p>
            <a:pPr algn="just"/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организаций, в которых выявлены нарушения –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61%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(2013 г. – 40%);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22 550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                                 (2013 г. – 16 120);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этом, обязательные требования нарушались в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21 862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 (2013 г. –               1 861);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301 (1,7%)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допущенные нарушения явились причиной причинения вреда жизни и здоровью граждан.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32037" y="2132856"/>
            <a:ext cx="2016224" cy="299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11362" y="2060848"/>
            <a:ext cx="13208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28251" y="2060848"/>
            <a:ext cx="4308036" cy="42627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озбуждены дела об административных правонарушениях по результатам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3 262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 (18,3%) (2013 г. – 9,8%);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азначены административные штрафы на сумму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73 048 тыс. руб.,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                           в 1,6 раза больше по сравнению                         с 2013 годом;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оля штрафов, уплаченных в бюджет, по сравнению с 2013 годом возросла                    с 68% до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81%;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редний размер штрафа составил               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19,4 тыс. руб.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2013 г. – 3,6 тыс. руб.);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удебными органами в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случаях приостановлена деятельность организаций.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90912" y="2121822"/>
            <a:ext cx="2382714" cy="299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12008" y="2060848"/>
            <a:ext cx="21405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проверок: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2420888"/>
            <a:ext cx="4060227" cy="5975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2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16632"/>
            <a:ext cx="8352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качества и безопасности медицинской деятельности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043444"/>
            <a:ext cx="8856983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itchFamily="18" charset="0"/>
              </a:rPr>
              <a:t>Соблюдение медицинскими организациями прав граждан в сфере охраны здоровья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84336140"/>
              </p:ext>
            </p:extLst>
          </p:nvPr>
        </p:nvGraphicFramePr>
        <p:xfrm>
          <a:off x="143508" y="1628800"/>
          <a:ext cx="87849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1628800"/>
            <a:ext cx="722388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проведении проверок по контролю за соблюдением прав граждан в сфере охраны здоровья</a:t>
            </a:r>
            <a:endParaRPr lang="ru-RU" sz="1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41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4"/>
          <p:cNvSpPr>
            <a:spLocks noChangeArrowheads="1"/>
          </p:cNvSpPr>
          <p:nvPr/>
        </p:nvSpPr>
        <p:spPr bwMode="auto">
          <a:xfrm>
            <a:off x="665560" y="44624"/>
            <a:ext cx="82989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Эксперты, привлеченные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</a:t>
            </a:r>
            <a:endParaRPr lang="ru-RU" alt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Государственному контролю (надзору) в 2014 году</a:t>
            </a:r>
          </a:p>
        </p:txBody>
      </p:sp>
      <p:sp>
        <p:nvSpPr>
          <p:cNvPr id="5124" name="Прямоугольник 1"/>
          <p:cNvSpPr>
            <a:spLocks noChangeArrowheads="1"/>
          </p:cNvSpPr>
          <p:nvPr/>
        </p:nvSpPr>
        <p:spPr bwMode="auto">
          <a:xfrm>
            <a:off x="4680347" y="4238625"/>
            <a:ext cx="105608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1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49.7%</a:t>
            </a:r>
            <a:endParaRPr lang="ru-RU" altLang="ru-RU" sz="105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25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322099"/>
              </p:ext>
            </p:extLst>
          </p:nvPr>
        </p:nvGraphicFramePr>
        <p:xfrm>
          <a:off x="143508" y="873795"/>
          <a:ext cx="8856984" cy="1187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Лист" r:id="rId4" imgW="10546994" imgH="1591194" progId="Excel.Sheet.8">
                  <p:embed/>
                </p:oleObj>
              </mc:Choice>
              <mc:Fallback>
                <p:oleObj name="Лист" r:id="rId4" imgW="10546994" imgH="1591194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08" y="873795"/>
                        <a:ext cx="8856984" cy="118705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206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Скругленный прямоугольник 4"/>
          <p:cNvSpPr/>
          <p:nvPr/>
        </p:nvSpPr>
        <p:spPr bwMode="auto">
          <a:xfrm>
            <a:off x="1138222" y="2132856"/>
            <a:ext cx="6984776" cy="30783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8585" tIns="108585" rIns="108585" bIns="108585" spcCol="1270" anchor="ctr"/>
          <a:lstStyle/>
          <a:p>
            <a:pPr algn="just" defTabSz="1266825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количество привлеченных экспертов в субъектах</a:t>
            </a:r>
            <a:r>
              <a:rPr lang="ru-RU" sz="16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107504" y="4414455"/>
            <a:ext cx="8856984" cy="526713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8585" tIns="108585" rIns="108585" bIns="108585" spcCol="1270" anchor="ctr"/>
          <a:lstStyle/>
          <a:p>
            <a:pPr algn="ctr" defTabSz="1266825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проверкам, проводимым Центральным аппаратом Росздравнадзора, привлекались сотрудники: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25716" y="2492896"/>
            <a:ext cx="7109262" cy="356020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Алтайский край, </a:t>
            </a:r>
            <a:endParaRPr lang="ru-RU" sz="1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Астраханская область, 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Волгоградская область, 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Воронежская область,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Костромская область, 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Курская область, 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Новосибирская область, 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Свердловская область, 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Томская область; </a:t>
            </a:r>
          </a:p>
          <a:p>
            <a:pPr marL="285750" indent="-285750" algn="just" defTabSz="1266825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Ярославская область.</a:t>
            </a:r>
            <a:endParaRPr lang="ru-RU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898191"/>
            <a:ext cx="8856984" cy="313932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медицинской палаты;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ВПО Первого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МГМУ им.                            И.М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Сеченова Минздрава России;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ФГБУ «Научный центр неврологии» РАМН;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ВПО «Новосибирский государственный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университет» Минздрава России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ГБОУ ВПО МГМСУ им. А.И. Евдокимова Минздрава России;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ФГБНУ РОНЦ им.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Н.Н.Блохина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РАМН </a:t>
            </a:r>
          </a:p>
          <a:p>
            <a:pPr marL="285750" indent="-2857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</a:t>
            </a: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33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88640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контрольной деятельности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Росздравнадзора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935" y="1844824"/>
            <a:ext cx="8843499" cy="74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spcAft>
                <a:spcPts val="600"/>
              </a:spcAft>
            </a:pP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выявляемые в ходе контрольных мероприятий </a:t>
            </a:r>
            <a:endParaRPr lang="ru-RU" sz="17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spcAft>
                <a:spcPts val="600"/>
              </a:spcAft>
            </a:pP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</a:t>
            </a:r>
            <a:r>
              <a:rPr lang="ru-RU" sz="17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исполнительной власти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охраны 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здоровья:</a:t>
            </a:r>
            <a:endParaRPr lang="ru-RU" sz="1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908720"/>
            <a:ext cx="8843499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2014 год проведено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6890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проверок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соблюдения медицинскими организациями порядков оказания медицинской помощи и стандартов медицинской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91145" y="4509120"/>
            <a:ext cx="8777733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935" y="2753862"/>
            <a:ext cx="8830056" cy="369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несоответствие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требованиям положений о структурных подразделениях медицинской организации и должностных регламентов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специалистов;</a:t>
            </a:r>
          </a:p>
          <a:p>
            <a:pPr marL="342900" lvl="0" indent="-342900" algn="just">
              <a:spcBef>
                <a:spcPct val="200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Ø"/>
            </a:pPr>
            <a:endParaRPr lang="ru-RU" sz="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несоблюдение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установленного порядка проведения и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оформления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ведомственного контроля качества и безопасности медицинской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endParaRPr lang="ru-RU" sz="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тсутствие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ведомственного контроля за: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ru-RU" sz="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облюдением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маршрутизации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том числе отсутствие медико-экономической экспертизы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ффективностью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имеющегося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оборудования;</a:t>
            </a:r>
          </a:p>
          <a:p>
            <a:pPr marL="342900" indent="-3429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емпами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электронной медицинской карты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пациента; </a:t>
            </a:r>
          </a:p>
          <a:p>
            <a:pPr marL="342900" indent="-3429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ффективностью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поставленного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компьютерного оборудования;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писанием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вакцин и лекарственных препаратов, в связи с истечением сроков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годности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применением «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жизнесберегающих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вмешательств (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ТЛТ, ЧКВ,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эндартерэктомия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          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cs typeface="Times New Roman" panose="02020603050405020304" pitchFamily="18" charset="0"/>
              </a:rPr>
              <a:pPr/>
              <a:t>8</a:t>
            </a:fld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4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054" y="1340768"/>
            <a:ext cx="8777733" cy="5112568"/>
          </a:xfrm>
        </p:spPr>
        <p:txBody>
          <a:bodyPr>
            <a:noAutofit/>
          </a:bodyPr>
          <a:lstStyle/>
          <a:p>
            <a:pPr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тромболизис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догоспитальном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этапе больным с ОИМ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проводился в Республиках Карелия, Калмыкия, Алтай, Северная Осетия-Алания, Чеченская, Крым, Камчатском крае, Ивановской, Костромской, Орловской области, Ненецком автономном округе, Чукотском автономном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округе;</a:t>
            </a:r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ЧКВ пациентам с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 и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ОИМ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Республике Северная Осетия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Алания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Еврейской автономной области, Чукотском автономном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округе, Дагестане, Хакасии,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Ямало-Ненецком автономном округе, Ненецком автономном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округе, Крыму;</a:t>
            </a:r>
          </a:p>
          <a:p>
            <a:pPr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за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отчетный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ТЛТ проведена всего 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1,2 %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госпитализированных больных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ишемическим инсультом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574 больных );</a:t>
            </a:r>
          </a:p>
          <a:p>
            <a:pPr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поводится ТЛТ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Калининградской области, Ненецком автономном округе, Новгородской области, Еврейской автономной области, Магаданской области, Чукотском автономном округе;</a:t>
            </a:r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КТ, проведенных в первые 40 минут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момента поступления пациентов с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ишемическим инсультом: Еврейская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автономная область (23,81%), Республика Дагестан (13,85%), Республика Ингушетия (5,26%),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Республика 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Северная Осетия-Алания (12,50%), Республика Крым (1,09%).</a:t>
            </a:r>
          </a:p>
          <a:p>
            <a:pPr algn="just"/>
            <a:endPara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  <a:buSzPct val="120000"/>
            </a:pPr>
            <a:endPara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6632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контрольно-надзорных мероприятий Росздравнадзора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органов исполнительной власти в сфере охраны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за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2015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62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8989</TotalTime>
  <Words>1713</Words>
  <Application>Microsoft Office PowerPoint</Application>
  <PresentationFormat>Экран (4:3)</PresentationFormat>
  <Paragraphs>324</Paragraphs>
  <Slides>16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Times New Roman</vt:lpstr>
      <vt:lpstr>Wingdings</vt:lpstr>
      <vt:lpstr>Главная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Корочкин Александр Викторович</dc:creator>
  <cp:lastModifiedBy>Шарикадзе Денис Тамазович</cp:lastModifiedBy>
  <cp:revision>736</cp:revision>
  <cp:lastPrinted>2015-05-22T07:53:08Z</cp:lastPrinted>
  <dcterms:created xsi:type="dcterms:W3CDTF">2012-08-31T09:55:51Z</dcterms:created>
  <dcterms:modified xsi:type="dcterms:W3CDTF">2015-05-22T07:53:53Z</dcterms:modified>
</cp:coreProperties>
</file>