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640396555569032"/>
          <c:y val="2.7576626276497509E-2"/>
          <c:w val="0.83867907737450997"/>
          <c:h val="0.6878393293277067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2C21FF"/>
                </a:gs>
                <a:gs pos="76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c:spPr>
          <c:invertIfNegative val="0"/>
          <c:dLbls>
            <c:dLbl>
              <c:idx val="0"/>
              <c:layout>
                <c:manualLayout>
                  <c:x val="1.6639536930353555E-2"/>
                  <c:y val="-5.1629053966681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050448826534873E-2"/>
                  <c:y val="-1.5777618515975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2888455589828349E-2"/>
                  <c:y val="-4.12977792995678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859808335902752E-2"/>
                  <c:y val="-2.717776349075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1157162312801701E-2"/>
                  <c:y val="-2.313039899027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083029583000239E-2"/>
                  <c:y val="-8.6738996213535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9686816561750641E-2"/>
                  <c:y val="-1.4456499368922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Базовое значение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6.0000000000000001E-3</c:v>
                </c:pt>
                <c:pt idx="1">
                  <c:v>0.23100000000000001</c:v>
                </c:pt>
                <c:pt idx="2">
                  <c:v>0.433</c:v>
                </c:pt>
                <c:pt idx="3">
                  <c:v>0.63200000000000001</c:v>
                </c:pt>
                <c:pt idx="4">
                  <c:v>0.81100000000000005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8432256"/>
        <c:axId val="68434944"/>
        <c:axId val="70997760"/>
      </c:bar3DChart>
      <c:catAx>
        <c:axId val="6843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8434944"/>
        <c:crosses val="autoZero"/>
        <c:auto val="1"/>
        <c:lblAlgn val="ctr"/>
        <c:lblOffset val="100"/>
        <c:noMultiLvlLbl val="0"/>
      </c:catAx>
      <c:valAx>
        <c:axId val="6843494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68432256"/>
        <c:crosses val="autoZero"/>
        <c:crossBetween val="between"/>
      </c:valAx>
      <c:serAx>
        <c:axId val="70997760"/>
        <c:scaling>
          <c:orientation val="minMax"/>
        </c:scaling>
        <c:delete val="1"/>
        <c:axPos val="b"/>
        <c:majorTickMark val="out"/>
        <c:minorTickMark val="none"/>
        <c:tickLblPos val="nextTo"/>
        <c:crossAx val="68434944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depthPercent val="14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228892600275743E-2"/>
          <c:y val="7.4203602544831035E-2"/>
          <c:w val="0.95751166537051435"/>
          <c:h val="0.8478000043890870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8100000" scaled="1"/>
                <a:tileRect/>
              </a:gra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</c:dPt>
          <c:dLbls>
            <c:dLbl>
              <c:idx val="0"/>
              <c:layout>
                <c:manualLayout>
                  <c:x val="5.6419134433091662E-2"/>
                  <c:y val="-6.4028449700874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810089201558253E-2"/>
                  <c:y val="-5.69381179868903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C00000"/>
                        </a:solidFill>
                      </a:rPr>
                      <a:t>1242</a:t>
                    </a:r>
                    <a:endParaRPr lang="en-US" dirty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9563310169837868E-2"/>
                  <c:y val="-2.860225126501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6738996213535473E-3"/>
                  <c:y val="-4.1004145456395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320346919559029E-2"/>
                  <c:y val="-5.0356185323451347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2901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757952820057031E-2"/>
                  <c:y val="-1.8257769307231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575496165271256E-2"/>
                  <c:y val="-1.9848819707863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Всего</c:v>
                </c:pt>
                <c:pt idx="1">
                  <c:v>Врачи</c:v>
                </c:pt>
                <c:pt idx="2">
                  <c:v>СМР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3155</c:v>
                </c:pt>
                <c:pt idx="1">
                  <c:v>1242</c:v>
                </c:pt>
                <c:pt idx="2">
                  <c:v>1913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0338432"/>
        <c:axId val="70367488"/>
        <c:axId val="70998208"/>
      </c:bar3DChart>
      <c:catAx>
        <c:axId val="7033843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0367488"/>
        <c:crosses val="autoZero"/>
        <c:auto val="0"/>
        <c:lblAlgn val="ctr"/>
        <c:lblOffset val="100"/>
        <c:tickLblSkip val="1"/>
        <c:noMultiLvlLbl val="0"/>
      </c:catAx>
      <c:valAx>
        <c:axId val="7036748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70338432"/>
        <c:crosses val="autoZero"/>
        <c:crossBetween val="between"/>
      </c:valAx>
      <c:serAx>
        <c:axId val="70998208"/>
        <c:scaling>
          <c:orientation val="minMax"/>
        </c:scaling>
        <c:delete val="1"/>
        <c:axPos val="b"/>
        <c:majorTickMark val="out"/>
        <c:minorTickMark val="none"/>
        <c:tickLblPos val="nextTo"/>
        <c:crossAx val="70367488"/>
        <c:crosses val="autoZero"/>
      </c:ser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CABE-088F-4527-9173-F2EDB5C0D3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13BC-81DF-40B1-94EC-72B0C957C25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3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B2F-B101-4237-AE1A-E5A2919DDE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4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D6DB-707F-4E6A-A381-ABCAC53B80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34E5-14FF-4CC0-972C-DBB3C469BF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69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40C-2DB2-45A5-9EF7-852C55D6412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7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5484-40B8-40B0-B0E6-C91193835BE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4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1CF1-4036-4F3C-A3B5-1910715CD3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7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F169-76CA-472D-8C7E-350BDC39300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9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1D52-8EF6-4FF1-AC31-81E2304CB3B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32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1592-4378-402D-BBAC-5335F81B92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4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0F85F-6803-48C9-8E97-D4F29A05A3C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7452320" cy="936104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000" b="1" dirty="0">
                <a:solidFill>
                  <a:srgbClr val="FF0000"/>
                </a:solidFill>
                <a:latin typeface="Times New Roman"/>
                <a:ea typeface="Times New Roman"/>
                <a:cs typeface="+mn-cs"/>
              </a:rPr>
              <a:t>Региональный проект  Хабаровского края</a:t>
            </a:r>
            <a:br>
              <a:rPr lang="ru-RU" sz="2000" b="1" dirty="0">
                <a:solidFill>
                  <a:srgbClr val="FF0000"/>
                </a:solidFill>
                <a:latin typeface="Times New Roman"/>
                <a:ea typeface="Times New Roman"/>
                <a:cs typeface="+mn-cs"/>
              </a:rPr>
            </a:b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8064A2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</a:t>
            </a:r>
            <a:r>
              <a:rPr lang="ru-RU" sz="2000" b="1" i="1" dirty="0">
                <a:solidFill>
                  <a:srgbClr val="8064A2">
                    <a:lumMod val="50000"/>
                  </a:srgbClr>
                </a:solidFill>
                <a:latin typeface="Times New Roman"/>
                <a:ea typeface="Times New Roman"/>
                <a:cs typeface="+mn-cs"/>
              </a:rPr>
              <a:t>Обеспечение отрасли здравоохранения Хабаровского края квалифицированными кадрами</a:t>
            </a:r>
            <a:r>
              <a:rPr lang="ru-RU" sz="2000" b="1" i="1" dirty="0" smtClean="0">
                <a:solidFill>
                  <a:srgbClr val="8064A2">
                    <a:lumMod val="50000"/>
                  </a:srgbClr>
                </a:solidFill>
                <a:latin typeface="Times New Roman"/>
                <a:ea typeface="Times New Roman"/>
                <a:cs typeface="+mn-cs"/>
              </a:rPr>
              <a:t>»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5696" y="1124744"/>
            <a:ext cx="5760640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1227127234"/>
              </p:ext>
            </p:extLst>
          </p:nvPr>
        </p:nvGraphicFramePr>
        <p:xfrm>
          <a:off x="1187624" y="2076510"/>
          <a:ext cx="64087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одзаголовок 2"/>
          <p:cNvSpPr txBox="1">
            <a:spLocks/>
          </p:cNvSpPr>
          <p:nvPr/>
        </p:nvSpPr>
        <p:spPr>
          <a:xfrm>
            <a:off x="395536" y="1700809"/>
            <a:ext cx="8225845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600" b="1" u="sng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Показатель: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Arial Unicode MS"/>
              </a:rPr>
              <a:t>Доля специалистов в Хабаровском крае, допущенных к профессиональной деятельности через процедуру аккредитации, от общего количества работающих специалистов, (%)</a:t>
            </a: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14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7452320" cy="936104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000" b="1" dirty="0">
                <a:solidFill>
                  <a:srgbClr val="FF0000"/>
                </a:solidFill>
                <a:latin typeface="Times New Roman"/>
                <a:ea typeface="Times New Roman"/>
                <a:cs typeface="+mn-cs"/>
              </a:rPr>
              <a:t>Региональный проект  Хабаровского края</a:t>
            </a:r>
            <a:br>
              <a:rPr lang="ru-RU" sz="2000" b="1" dirty="0">
                <a:solidFill>
                  <a:srgbClr val="FF0000"/>
                </a:solidFill>
                <a:latin typeface="Times New Roman"/>
                <a:ea typeface="Times New Roman"/>
                <a:cs typeface="+mn-cs"/>
              </a:rPr>
            </a:br>
            <a:r>
              <a:rPr lang="ru-RU" sz="2000" b="1" dirty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8064A2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</a:t>
            </a:r>
            <a:r>
              <a:rPr lang="ru-RU" sz="2000" b="1" i="1" dirty="0">
                <a:solidFill>
                  <a:srgbClr val="8064A2">
                    <a:lumMod val="50000"/>
                  </a:srgbClr>
                </a:solidFill>
                <a:latin typeface="Times New Roman"/>
                <a:ea typeface="Times New Roman"/>
                <a:cs typeface="+mn-cs"/>
              </a:rPr>
              <a:t>Обеспечение отрасли здравоохранения Хабаровского края квалифицированными кадрами</a:t>
            </a:r>
            <a:r>
              <a:rPr lang="ru-RU" sz="2000" b="1" i="1" dirty="0" smtClean="0">
                <a:solidFill>
                  <a:srgbClr val="8064A2">
                    <a:lumMod val="50000"/>
                  </a:srgbClr>
                </a:solidFill>
                <a:latin typeface="Times New Roman"/>
                <a:ea typeface="Times New Roman"/>
                <a:cs typeface="+mn-cs"/>
              </a:rPr>
              <a:t>»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6984776" cy="84663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Times New Roman"/>
                <a:ea typeface="Arial Unicode MS"/>
              </a:rPr>
              <a:t>Завершение срока действия сертификатов </a:t>
            </a:r>
          </a:p>
          <a:p>
            <a:pPr lvl="0">
              <a:spcBef>
                <a:spcPts val="0"/>
              </a:spcBef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</a:rPr>
              <a:t>Количество специалистов ( на 01.01.2021 год) 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Arial Unicode MS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739521166"/>
              </p:ext>
            </p:extLst>
          </p:nvPr>
        </p:nvGraphicFramePr>
        <p:xfrm>
          <a:off x="2339752" y="1916832"/>
          <a:ext cx="44644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47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59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3_Тема Office</vt:lpstr>
      <vt:lpstr>Региональный проект  Хабаровского края  «Обеспечение отрасли здравоохранения Хабаровского края квалифицированными кадрами»</vt:lpstr>
      <vt:lpstr>Региональный проект  Хабаровского края  «Обеспечение отрасли здравоохранения Хабаровского края квалифицированными кадрами»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проект  Хабаровского края  «Обеспечение отрасли здравоохранения Хабаровского края квалифицированными кадрами»</dc:title>
  <dc:creator>Петрищев Виталий Юрьевич</dc:creator>
  <cp:lastModifiedBy>RePack by Diakov</cp:lastModifiedBy>
  <cp:revision>2</cp:revision>
  <dcterms:created xsi:type="dcterms:W3CDTF">2019-10-03T23:31:31Z</dcterms:created>
  <dcterms:modified xsi:type="dcterms:W3CDTF">2019-10-04T04:00:11Z</dcterms:modified>
</cp:coreProperties>
</file>