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9" r:id="rId1"/>
  </p:sldMasterIdLst>
  <p:sldIdLst>
    <p:sldId id="256" r:id="rId2"/>
    <p:sldId id="263" r:id="rId3"/>
    <p:sldId id="264" r:id="rId4"/>
    <p:sldId id="265" r:id="rId5"/>
    <p:sldId id="276" r:id="rId6"/>
    <p:sldId id="277" r:id="rId7"/>
    <p:sldId id="266" r:id="rId8"/>
    <p:sldId id="311" r:id="rId9"/>
    <p:sldId id="312" r:id="rId10"/>
    <p:sldId id="313" r:id="rId11"/>
    <p:sldId id="267" r:id="rId12"/>
    <p:sldId id="271" r:id="rId13"/>
    <p:sldId id="275" r:id="rId14"/>
    <p:sldId id="314" r:id="rId15"/>
    <p:sldId id="259" r:id="rId16"/>
    <p:sldId id="257" r:id="rId17"/>
    <p:sldId id="258" r:id="rId18"/>
    <p:sldId id="260" r:id="rId19"/>
    <p:sldId id="261" r:id="rId20"/>
    <p:sldId id="31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-193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E0600-694E-4D80-8D7F-2F387B92E6BC}" type="datetimeFigureOut">
              <a:rPr lang="x-none" smtClean="0"/>
              <a:pPr/>
              <a:t>14.10.2019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7BAEC-79AB-443C-8206-BD32A5D82083}" type="slidenum">
              <a:rPr lang="x-none" smtClean="0"/>
              <a:pPr/>
              <a:t>‹#›</a:t>
            </a:fld>
            <a:endParaRPr lang="x-none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477666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E0600-694E-4D80-8D7F-2F387B92E6BC}" type="datetimeFigureOut">
              <a:rPr lang="x-none" smtClean="0"/>
              <a:pPr/>
              <a:t>14.10.2019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7BAEC-79AB-443C-8206-BD32A5D82083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727504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E0600-694E-4D80-8D7F-2F387B92E6BC}" type="datetimeFigureOut">
              <a:rPr lang="x-none" smtClean="0"/>
              <a:pPr/>
              <a:t>14.10.2019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7BAEC-79AB-443C-8206-BD32A5D82083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853578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E0600-694E-4D80-8D7F-2F387B92E6BC}" type="datetimeFigureOut">
              <a:rPr lang="x-none" smtClean="0"/>
              <a:pPr/>
              <a:t>14.10.2019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7BAEC-79AB-443C-8206-BD32A5D82083}" type="slidenum">
              <a:rPr lang="x-none" smtClean="0"/>
              <a:pPr/>
              <a:t>‹#›</a:t>
            </a:fld>
            <a:endParaRPr lang="x-none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7731645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E0600-694E-4D80-8D7F-2F387B92E6BC}" type="datetimeFigureOut">
              <a:rPr lang="x-none" smtClean="0"/>
              <a:pPr/>
              <a:t>14.10.2019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7BAEC-79AB-443C-8206-BD32A5D82083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7857720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E0600-694E-4D80-8D7F-2F387B92E6BC}" type="datetimeFigureOut">
              <a:rPr lang="x-none" smtClean="0"/>
              <a:pPr/>
              <a:t>14.10.2019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7BAEC-79AB-443C-8206-BD32A5D82083}" type="slidenum">
              <a:rPr lang="x-none" smtClean="0"/>
              <a:pPr/>
              <a:t>‹#›</a:t>
            </a:fld>
            <a:endParaRPr lang="x-none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6740936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E0600-694E-4D80-8D7F-2F387B92E6BC}" type="datetimeFigureOut">
              <a:rPr lang="x-none" smtClean="0"/>
              <a:pPr/>
              <a:t>14.10.2019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7BAEC-79AB-443C-8206-BD32A5D82083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7590020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E0600-694E-4D80-8D7F-2F387B92E6BC}" type="datetimeFigureOut">
              <a:rPr lang="x-none" smtClean="0"/>
              <a:pPr/>
              <a:t>14.10.2019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7BAEC-79AB-443C-8206-BD32A5D82083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9924571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E0600-694E-4D80-8D7F-2F387B92E6BC}" type="datetimeFigureOut">
              <a:rPr lang="x-none" smtClean="0"/>
              <a:pPr/>
              <a:t>14.10.2019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7BAEC-79AB-443C-8206-BD32A5D82083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115709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E0600-694E-4D80-8D7F-2F387B92E6BC}" type="datetimeFigureOut">
              <a:rPr lang="x-none" smtClean="0"/>
              <a:pPr/>
              <a:t>14.10.2019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7BAEC-79AB-443C-8206-BD32A5D82083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763650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E0600-694E-4D80-8D7F-2F387B92E6BC}" type="datetimeFigureOut">
              <a:rPr lang="x-none" smtClean="0"/>
              <a:pPr/>
              <a:t>14.10.2019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7BAEC-79AB-443C-8206-BD32A5D82083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204814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E0600-694E-4D80-8D7F-2F387B92E6BC}" type="datetimeFigureOut">
              <a:rPr lang="x-none" smtClean="0"/>
              <a:pPr/>
              <a:t>14.10.2019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7BAEC-79AB-443C-8206-BD32A5D82083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882885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E0600-694E-4D80-8D7F-2F387B92E6BC}" type="datetimeFigureOut">
              <a:rPr lang="x-none" smtClean="0"/>
              <a:pPr/>
              <a:t>14.10.2019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7BAEC-79AB-443C-8206-BD32A5D82083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093522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E0600-694E-4D80-8D7F-2F387B92E6BC}" type="datetimeFigureOut">
              <a:rPr lang="x-none" smtClean="0"/>
              <a:pPr/>
              <a:t>14.10.2019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7BAEC-79AB-443C-8206-BD32A5D82083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402434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E0600-694E-4D80-8D7F-2F387B92E6BC}" type="datetimeFigureOut">
              <a:rPr lang="x-none" smtClean="0"/>
              <a:pPr/>
              <a:t>14.10.2019</a:t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7BAEC-79AB-443C-8206-BD32A5D82083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243617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E0600-694E-4D80-8D7F-2F387B92E6BC}" type="datetimeFigureOut">
              <a:rPr lang="x-none" smtClean="0"/>
              <a:pPr/>
              <a:t>14.10.2019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7BAEC-79AB-443C-8206-BD32A5D82083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120234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E0600-694E-4D80-8D7F-2F387B92E6BC}" type="datetimeFigureOut">
              <a:rPr lang="x-none" smtClean="0"/>
              <a:pPr/>
              <a:t>14.10.2019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7BAEC-79AB-443C-8206-BD32A5D82083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190874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79E0600-694E-4D80-8D7F-2F387B92E6BC}" type="datetimeFigureOut">
              <a:rPr lang="x-none" smtClean="0"/>
              <a:pPr/>
              <a:t>14.10.2019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C47BAEC-79AB-443C-8206-BD32A5D82083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4926130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  <p:sldLayoutId id="214748374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eg"/><Relationship Id="rId18" Type="http://schemas.openxmlformats.org/officeDocument/2006/relationships/image" Target="../media/image2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5" Type="http://schemas.openxmlformats.org/officeDocument/2006/relationships/image" Target="../media/image19.jpeg"/><Relationship Id="rId10" Type="http://schemas.openxmlformats.org/officeDocument/2006/relationships/image" Target="../media/image14.png"/><Relationship Id="rId19" Type="http://schemas.openxmlformats.org/officeDocument/2006/relationships/image" Target="../media/image23.jpeg"/><Relationship Id="rId4" Type="http://schemas.openxmlformats.org/officeDocument/2006/relationships/image" Target="../media/image8.jpe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44B1181-593F-49C6-B5FE-045DA07318E5}"/>
              </a:ext>
            </a:extLst>
          </p:cNvPr>
          <p:cNvSpPr txBox="1"/>
          <p:nvPr/>
        </p:nvSpPr>
        <p:spPr>
          <a:xfrm>
            <a:off x="1499229" y="848138"/>
            <a:ext cx="9193542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i="1" dirty="0"/>
              <a:t>Вас приветствует </a:t>
            </a:r>
          </a:p>
          <a:p>
            <a:pPr algn="ctr"/>
            <a:r>
              <a:rPr lang="ru-RU" sz="4800" b="1" i="1" dirty="0"/>
              <a:t>Национальная Медицинская</a:t>
            </a:r>
          </a:p>
          <a:p>
            <a:pPr algn="ctr"/>
            <a:r>
              <a:rPr lang="ru-RU" sz="4800" b="1" i="1" dirty="0"/>
              <a:t>Ассоциация </a:t>
            </a:r>
          </a:p>
          <a:p>
            <a:pPr algn="ctr"/>
            <a:r>
              <a:rPr lang="ru-RU" sz="4800" b="1" i="1" dirty="0"/>
              <a:t>Республики Казахстан!</a:t>
            </a:r>
            <a:endParaRPr lang="x-none" sz="4800" b="1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E7A79FE-5F41-455E-92D9-7D799900A290}"/>
              </a:ext>
            </a:extLst>
          </p:cNvPr>
          <p:cNvSpPr txBox="1"/>
          <p:nvPr/>
        </p:nvSpPr>
        <p:spPr>
          <a:xfrm>
            <a:off x="8069499" y="4389313"/>
            <a:ext cx="37016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Садыкова А.Б. </a:t>
            </a:r>
          </a:p>
          <a:p>
            <a:r>
              <a:rPr lang="ru-RU" sz="2800" b="1" dirty="0"/>
              <a:t>Президент НМА РК </a:t>
            </a:r>
            <a:endParaRPr lang="x-none" sz="2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F19666D-EC49-4568-87B2-E380690C9152}"/>
              </a:ext>
            </a:extLst>
          </p:cNvPr>
          <p:cNvSpPr txBox="1"/>
          <p:nvPr/>
        </p:nvSpPr>
        <p:spPr>
          <a:xfrm>
            <a:off x="4558560" y="5837608"/>
            <a:ext cx="30748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/>
              <a:t>Москва</a:t>
            </a:r>
          </a:p>
          <a:p>
            <a:pPr algn="ctr"/>
            <a:r>
              <a:rPr lang="ru-RU" sz="2400" b="1" dirty="0"/>
              <a:t>7-8 октября, 2019г.</a:t>
            </a:r>
            <a:endParaRPr lang="x-none" sz="2400" b="1" dirty="0"/>
          </a:p>
        </p:txBody>
      </p:sp>
    </p:spTree>
    <p:extLst>
      <p:ext uri="{BB962C8B-B14F-4D97-AF65-F5344CB8AC3E}">
        <p14:creationId xmlns:p14="http://schemas.microsoft.com/office/powerpoint/2010/main" xmlns="" val="3203688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3"/>
          <p:cNvGrpSpPr/>
          <p:nvPr/>
        </p:nvGrpSpPr>
        <p:grpSpPr>
          <a:xfrm>
            <a:off x="8532586" y="290286"/>
            <a:ext cx="2252297" cy="2517680"/>
            <a:chOff x="6934199" y="0"/>
            <a:chExt cx="2209801" cy="2517680"/>
          </a:xfrm>
        </p:grpSpPr>
        <p:pic>
          <p:nvPicPr>
            <p:cNvPr id="46" name="Picture 3" descr="E:\КОНФЕРЕНЦИИ\15-02-2016 Москва конференция про терроризм\Алтын Дәригер окончательный-99.jpg"/>
            <p:cNvPicPr>
              <a:picLocks noChangeAspect="1" noChangeArrowheads="1"/>
            </p:cNvPicPr>
            <p:nvPr/>
          </p:nvPicPr>
          <p:blipFill>
            <a:blip r:embed="rId2" cstate="print"/>
            <a:srcRect l="19444"/>
            <a:stretch>
              <a:fillRect/>
            </a:stretch>
          </p:blipFill>
          <p:spPr bwMode="auto">
            <a:xfrm>
              <a:off x="6934199" y="0"/>
              <a:ext cx="2209801" cy="25146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0" name="Прямоугольник 19"/>
            <p:cNvSpPr/>
            <p:nvPr/>
          </p:nvSpPr>
          <p:spPr>
            <a:xfrm>
              <a:off x="7110066" y="2148348"/>
              <a:ext cx="92182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Греция</a:t>
              </a:r>
              <a:endPara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" name="Группа 46"/>
          <p:cNvGrpSpPr/>
          <p:nvPr/>
        </p:nvGrpSpPr>
        <p:grpSpPr>
          <a:xfrm>
            <a:off x="3728357" y="3752260"/>
            <a:ext cx="2089298" cy="2670313"/>
            <a:chOff x="7162800" y="4187687"/>
            <a:chExt cx="2049877" cy="2670313"/>
          </a:xfrm>
        </p:grpSpPr>
        <p:pic>
          <p:nvPicPr>
            <p:cNvPr id="2055" name="Picture 7" descr="D:\1-конференции и тп 2017\форум Китай 8-10 декабря 2017\фотки\IMG_4202.jpg"/>
            <p:cNvPicPr>
              <a:picLocks noChangeAspect="1" noChangeArrowheads="1"/>
            </p:cNvPicPr>
            <p:nvPr/>
          </p:nvPicPr>
          <p:blipFill>
            <a:blip r:embed="rId3" cstate="print"/>
            <a:srcRect l="55313" t="13750" r="23125" b="47500"/>
            <a:stretch>
              <a:fillRect/>
            </a:stretch>
          </p:blipFill>
          <p:spPr bwMode="auto">
            <a:xfrm>
              <a:off x="7162800" y="4187687"/>
              <a:ext cx="1981200" cy="267031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5" name="Прямоугольник 24"/>
            <p:cNvSpPr/>
            <p:nvPr/>
          </p:nvSpPr>
          <p:spPr>
            <a:xfrm>
              <a:off x="8189315" y="6488668"/>
              <a:ext cx="10233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latin typeface="Times New Roman" pitchFamily="18" charset="0"/>
                  <a:cs typeface="Times New Roman" pitchFamily="18" charset="0"/>
                </a:rPr>
                <a:t>Гонконг</a:t>
              </a:r>
              <a:endParaRPr lang="ru-RU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" name="Группа 51"/>
          <p:cNvGrpSpPr/>
          <p:nvPr/>
        </p:nvGrpSpPr>
        <p:grpSpPr>
          <a:xfrm>
            <a:off x="3670300" y="333829"/>
            <a:ext cx="2096966" cy="2456273"/>
            <a:chOff x="2057400" y="0"/>
            <a:chExt cx="2057400" cy="2456273"/>
          </a:xfrm>
        </p:grpSpPr>
        <p:pic>
          <p:nvPicPr>
            <p:cNvPr id="2050" name="Picture 2" descr="D:\1-конференции и тп 2017\форум Китай 8-10 декабря 2017\фотки\IMG_2194.JPG"/>
            <p:cNvPicPr>
              <a:picLocks noChangeAspect="1" noChangeArrowheads="1"/>
            </p:cNvPicPr>
            <p:nvPr/>
          </p:nvPicPr>
          <p:blipFill>
            <a:blip r:embed="rId4" cstate="print"/>
            <a:srcRect l="11759" t="22225" r="74060" b="52375"/>
            <a:stretch>
              <a:fillRect/>
            </a:stretch>
          </p:blipFill>
          <p:spPr bwMode="auto">
            <a:xfrm>
              <a:off x="2057400" y="0"/>
              <a:ext cx="2057400" cy="245627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6" name="Прямоугольник 25"/>
            <p:cNvSpPr/>
            <p:nvPr/>
          </p:nvSpPr>
          <p:spPr>
            <a:xfrm>
              <a:off x="2096230" y="1806527"/>
              <a:ext cx="155363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>
                  <a:latin typeface="Times New Roman" pitchFamily="18" charset="0"/>
                  <a:cs typeface="Times New Roman" pitchFamily="18" charset="0"/>
                </a:rPr>
                <a:t>Узбекистан</a:t>
              </a:r>
              <a:endParaRPr lang="ru-RU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Группа 28"/>
          <p:cNvGrpSpPr/>
          <p:nvPr/>
        </p:nvGrpSpPr>
        <p:grpSpPr>
          <a:xfrm>
            <a:off x="6152243" y="319313"/>
            <a:ext cx="2019300" cy="2545378"/>
            <a:chOff x="2621280" y="0"/>
            <a:chExt cx="2179320" cy="2776776"/>
          </a:xfrm>
        </p:grpSpPr>
        <p:pic>
          <p:nvPicPr>
            <p:cNvPr id="2051" name="Picture 3" descr="D:\1-конференции и тп 2017\форум Китай 8-10 декабря 2017\фотки\IMG_1997.jpg"/>
            <p:cNvPicPr>
              <a:picLocks noChangeAspect="1" noChangeArrowheads="1"/>
            </p:cNvPicPr>
            <p:nvPr/>
          </p:nvPicPr>
          <p:blipFill>
            <a:blip r:embed="rId5" cstate="print"/>
            <a:srcRect l="41437" t="23750" r="31751" b="31250"/>
            <a:stretch>
              <a:fillRect/>
            </a:stretch>
          </p:blipFill>
          <p:spPr bwMode="auto">
            <a:xfrm>
              <a:off x="2621280" y="0"/>
              <a:ext cx="2179320" cy="27432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7" name="Прямоугольник 26"/>
            <p:cNvSpPr/>
            <p:nvPr/>
          </p:nvSpPr>
          <p:spPr>
            <a:xfrm>
              <a:off x="3459480" y="2373868"/>
              <a:ext cx="1309566" cy="4029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latin typeface="Times New Roman" pitchFamily="18" charset="0"/>
                  <a:cs typeface="Times New Roman" pitchFamily="18" charset="0"/>
                </a:rPr>
                <a:t>Пакистан</a:t>
              </a:r>
              <a:endParaRPr lang="ru-RU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Группа 43"/>
          <p:cNvGrpSpPr/>
          <p:nvPr/>
        </p:nvGrpSpPr>
        <p:grpSpPr>
          <a:xfrm>
            <a:off x="6210300" y="3755572"/>
            <a:ext cx="2066895" cy="2667000"/>
            <a:chOff x="4953000" y="4191000"/>
            <a:chExt cx="2027897" cy="2667000"/>
          </a:xfrm>
        </p:grpSpPr>
        <p:pic>
          <p:nvPicPr>
            <p:cNvPr id="2052" name="Picture 4" descr="D:\1-конференции и тп 2017\форум Китай 8-10 декабря 2017\фотки\IMG_1997.jpg"/>
            <p:cNvPicPr>
              <a:picLocks noChangeAspect="1" noChangeArrowheads="1"/>
            </p:cNvPicPr>
            <p:nvPr/>
          </p:nvPicPr>
          <p:blipFill>
            <a:blip r:embed="rId5" cstate="print"/>
            <a:srcRect l="69375" t="26250" r="625" b="23750"/>
            <a:stretch>
              <a:fillRect/>
            </a:stretch>
          </p:blipFill>
          <p:spPr bwMode="auto">
            <a:xfrm>
              <a:off x="4953000" y="4191000"/>
              <a:ext cx="1981200" cy="2667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3" name="Прямоугольник 32"/>
            <p:cNvSpPr/>
            <p:nvPr/>
          </p:nvSpPr>
          <p:spPr>
            <a:xfrm>
              <a:off x="6040451" y="6457950"/>
              <a:ext cx="94044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latin typeface="Times New Roman" pitchFamily="18" charset="0"/>
                  <a:cs typeface="Times New Roman" pitchFamily="18" charset="0"/>
                </a:rPr>
                <a:t>Сербия</a:t>
              </a:r>
              <a:endParaRPr lang="ru-RU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Группа 39"/>
          <p:cNvGrpSpPr/>
          <p:nvPr/>
        </p:nvGrpSpPr>
        <p:grpSpPr>
          <a:xfrm>
            <a:off x="8590645" y="3755573"/>
            <a:ext cx="2454823" cy="2667000"/>
            <a:chOff x="3629824" y="3810001"/>
            <a:chExt cx="2867432" cy="3048000"/>
          </a:xfrm>
        </p:grpSpPr>
        <p:pic>
          <p:nvPicPr>
            <p:cNvPr id="23" name="Picture 2" descr="D:\1-конференции и тп 2017\8 ГА\фотки\IMG-20170519-WA0012_1495194618053.jpg"/>
            <p:cNvPicPr>
              <a:picLocks noChangeAspect="1" noChangeArrowheads="1"/>
            </p:cNvPicPr>
            <p:nvPr/>
          </p:nvPicPr>
          <p:blipFill>
            <a:blip r:embed="rId6" cstate="print"/>
            <a:srcRect l="16933" t="19050" b="14477"/>
            <a:stretch>
              <a:fillRect/>
            </a:stretch>
          </p:blipFill>
          <p:spPr bwMode="auto">
            <a:xfrm>
              <a:off x="3629824" y="3810001"/>
              <a:ext cx="2856643" cy="3048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9" name="Прямоугольник 38"/>
            <p:cNvSpPr/>
            <p:nvPr/>
          </p:nvSpPr>
          <p:spPr>
            <a:xfrm>
              <a:off x="4740984" y="6339379"/>
              <a:ext cx="1756272" cy="4220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latin typeface="Times New Roman" pitchFamily="18" charset="0"/>
                  <a:cs typeface="Times New Roman" pitchFamily="18" charset="0"/>
                </a:rPr>
                <a:t>Кыргызстан</a:t>
              </a:r>
              <a:endParaRPr lang="ru-RU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" name="Группа 42"/>
          <p:cNvGrpSpPr/>
          <p:nvPr/>
        </p:nvGrpSpPr>
        <p:grpSpPr>
          <a:xfrm>
            <a:off x="1289957" y="3726544"/>
            <a:ext cx="2019300" cy="2667000"/>
            <a:chOff x="0" y="3844636"/>
            <a:chExt cx="2209800" cy="3013364"/>
          </a:xfrm>
        </p:grpSpPr>
        <p:pic>
          <p:nvPicPr>
            <p:cNvPr id="2054" name="Picture 6" descr="D:\1-конференции и тп 2017\форум Китай 8-10 декабря 2017\фотки\IMG_4218.jpg"/>
            <p:cNvPicPr>
              <a:picLocks noChangeAspect="1" noChangeArrowheads="1"/>
            </p:cNvPicPr>
            <p:nvPr/>
          </p:nvPicPr>
          <p:blipFill>
            <a:blip r:embed="rId7" cstate="print"/>
            <a:srcRect l="43125" t="18750" r="36250" b="43750"/>
            <a:stretch>
              <a:fillRect/>
            </a:stretch>
          </p:blipFill>
          <p:spPr bwMode="auto">
            <a:xfrm>
              <a:off x="0" y="3844636"/>
              <a:ext cx="2209800" cy="301336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1" name="Прямоугольник 40"/>
            <p:cNvSpPr/>
            <p:nvPr/>
          </p:nvSpPr>
          <p:spPr>
            <a:xfrm>
              <a:off x="393461" y="6357474"/>
              <a:ext cx="1577123" cy="4172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Шри-Ланка</a:t>
              </a:r>
              <a:endPara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8" name="Прямоугольник 47"/>
          <p:cNvSpPr/>
          <p:nvPr/>
        </p:nvSpPr>
        <p:spPr>
          <a:xfrm>
            <a:off x="261258" y="3037114"/>
            <a:ext cx="1168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Идет подписание Меморандума о сотрудничестве и взаимопонимании</a:t>
            </a:r>
          </a:p>
        </p:txBody>
      </p:sp>
      <p:grpSp>
        <p:nvGrpSpPr>
          <p:cNvPr id="9" name="Группа 54"/>
          <p:cNvGrpSpPr/>
          <p:nvPr/>
        </p:nvGrpSpPr>
        <p:grpSpPr>
          <a:xfrm>
            <a:off x="1435100" y="348342"/>
            <a:ext cx="1863969" cy="2438400"/>
            <a:chOff x="228600" y="0"/>
            <a:chExt cx="1828800" cy="2438400"/>
          </a:xfrm>
        </p:grpSpPr>
        <p:pic>
          <p:nvPicPr>
            <p:cNvPr id="49" name="Picture 2" descr="E:\фото Съезд 15.02.16 г.Москва\IMG_1653.jpg"/>
            <p:cNvPicPr>
              <a:picLocks noChangeAspect="1" noChangeArrowheads="1"/>
            </p:cNvPicPr>
            <p:nvPr/>
          </p:nvPicPr>
          <p:blipFill>
            <a:blip r:embed="rId8" cstate="print"/>
            <a:srcRect l="39062" t="31311" r="48438" b="29550"/>
            <a:stretch>
              <a:fillRect/>
            </a:stretch>
          </p:blipFill>
          <p:spPr bwMode="auto">
            <a:xfrm>
              <a:off x="228600" y="0"/>
              <a:ext cx="1828800" cy="24384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3" name="Прямоугольник 52"/>
            <p:cNvSpPr/>
            <p:nvPr/>
          </p:nvSpPr>
          <p:spPr>
            <a:xfrm>
              <a:off x="1097304" y="2069068"/>
              <a:ext cx="8816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latin typeface="Times New Roman" pitchFamily="18" charset="0"/>
                  <a:cs typeface="Times New Roman" pitchFamily="18" charset="0"/>
                </a:rPr>
                <a:t>Россия</a:t>
              </a:r>
              <a:endParaRPr lang="ru-RU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AF3B2298-D429-4739-9610-AFF9480C1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51443" y="68727"/>
            <a:ext cx="5330127" cy="32443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xmlns="" id="{FB68C575-AD87-4357-A2C8-79DBA9EF1E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t="21375" b="7261"/>
          <a:stretch/>
        </p:blipFill>
        <p:spPr bwMode="auto">
          <a:xfrm>
            <a:off x="391769" y="3544956"/>
            <a:ext cx="6870422" cy="31499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xmlns="" id="{399AD9E2-AA2B-4718-B645-EE6B651F3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11026" r="8897"/>
          <a:stretch>
            <a:fillRect/>
          </a:stretch>
        </p:blipFill>
        <p:spPr bwMode="auto">
          <a:xfrm>
            <a:off x="810218" y="68726"/>
            <a:ext cx="4149025" cy="32443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D:\1-конференции и тп 2017\ШОС Китай и Казахстан на август 2017 г\фото конференции\IMG_1220.JPG">
            <a:extLst>
              <a:ext uri="{FF2B5EF4-FFF2-40B4-BE49-F238E27FC236}">
                <a16:creationId xmlns:a16="http://schemas.microsoft.com/office/drawing/2014/main" xmlns="" id="{A7C4DFD1-DD75-47F5-BF4D-949D07D19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28611" t="6602" r="11967" b="15819"/>
          <a:stretch>
            <a:fillRect/>
          </a:stretch>
        </p:blipFill>
        <p:spPr bwMode="auto">
          <a:xfrm>
            <a:off x="7817407" y="3547516"/>
            <a:ext cx="3616151" cy="31473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214679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50B8A58-3A4B-4A47-89E1-72A29FDF85A5}"/>
              </a:ext>
            </a:extLst>
          </p:cNvPr>
          <p:cNvSpPr txBox="1"/>
          <p:nvPr/>
        </p:nvSpPr>
        <p:spPr>
          <a:xfrm>
            <a:off x="-821634" y="173959"/>
            <a:ext cx="134642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/>
              <a:t>Международная конференция по медицине катастроф с учениями и тренингом</a:t>
            </a:r>
            <a:endParaRPr lang="x-none" sz="3600" b="1" dirty="0"/>
          </a:p>
        </p:txBody>
      </p:sp>
      <p:pic>
        <p:nvPicPr>
          <p:cNvPr id="5" name="Рисунок 4" descr="D:\1-конференции и тп 2017\9 ГА 2018 г\фото 9 ГА\фото и видео тактические учения\IMG_20180516_092107.jpg">
            <a:extLst>
              <a:ext uri="{FF2B5EF4-FFF2-40B4-BE49-F238E27FC236}">
                <a16:creationId xmlns:a16="http://schemas.microsoft.com/office/drawing/2014/main" xmlns="" id="{4167647B-EF25-442F-92DA-18EEEF63BB6E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923" y="4213109"/>
            <a:ext cx="3383814" cy="22721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D:\1-конференции и тп 2017\9 ГА 2018 г\фото 9 ГА\фото и видео тактические учения\IMG_20180516_100937_1.jpg">
            <a:extLst>
              <a:ext uri="{FF2B5EF4-FFF2-40B4-BE49-F238E27FC236}">
                <a16:creationId xmlns:a16="http://schemas.microsoft.com/office/drawing/2014/main" xmlns="" id="{53208620-6AF0-43BA-BD26-CC3348CC1707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173" y="1524313"/>
            <a:ext cx="3089563" cy="22721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D4050695-BCFA-4FBA-BC9A-EE7AD6D13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1033" y="1537564"/>
            <a:ext cx="2739533" cy="24924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xmlns="" id="{C867E21E-E27E-4663-BC7F-617278317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7856" y="4289068"/>
            <a:ext cx="4585252" cy="21917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7BD9C36F-A9CB-4C10-A987-0DEF456AB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66465" y="1677407"/>
            <a:ext cx="2885718" cy="48095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6285867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xmlns="" id="{1CA8061A-61C2-4CC3-91F2-F888D8558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1026" y="3345997"/>
            <a:ext cx="5274637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В 1997 году Национальная Медицинская Ассоциация провела Первый съезд врачей и провизоров Казахстана, на котором был утвержден Этический Кодекс, Присяга врача Республики Казахстан и Гимн "Мы Врачи".</a:t>
            </a:r>
            <a:endParaRPr kumimoji="0" lang="ru-RU" sz="3600" b="1" i="0" u="none" strike="noStrike" cap="none" normalizeH="0" baseline="0" dirty="0">
              <a:ln>
                <a:noFill/>
              </a:ln>
              <a:effectLst/>
              <a:cs typeface="Arial" pitchFamily="34" charset="0"/>
            </a:endParaRPr>
          </a:p>
        </p:txBody>
      </p:sp>
      <p:pic>
        <p:nvPicPr>
          <p:cNvPr id="8" name="Рисунок 7" descr="C:\Users\Beka\Desktop\madiyar\отчет\присяга.jpg">
            <a:extLst>
              <a:ext uri="{FF2B5EF4-FFF2-40B4-BE49-F238E27FC236}">
                <a16:creationId xmlns:a16="http://schemas.microsoft.com/office/drawing/2014/main" xmlns="" id="{11EC7C3D-A2FF-4DDB-AC8D-942F913E8AF1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053" y="172278"/>
            <a:ext cx="3558885" cy="293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Beka\Desktop\madiyar\отчет\kodeks.jpg">
            <a:extLst>
              <a:ext uri="{FF2B5EF4-FFF2-40B4-BE49-F238E27FC236}">
                <a16:creationId xmlns:a16="http://schemas.microsoft.com/office/drawing/2014/main" xmlns="" id="{E75AEA81-C238-461A-9930-B44C052E83AB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053" y="3539411"/>
            <a:ext cx="3558885" cy="29364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D698B47A-E9AA-4B62-A546-DCF8284BFF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1026" y="259402"/>
            <a:ext cx="5155368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В 1947 году Всемирная Медицинская Ассоциация начала свою деятельность с принятия «Женевской декларации», документа, провозгласившего основные этические нормы. </a:t>
            </a:r>
            <a:endParaRPr kumimoji="0" lang="ru-RU" sz="2400" b="1" i="0" u="none" strike="noStrike" cap="none" normalizeH="0" baseline="0" dirty="0">
              <a:ln>
                <a:noFill/>
              </a:ln>
              <a:effectLst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63094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xmlns="" id="{3B341715-BC2E-478D-A7B2-24FF1915A4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6532" y="1312820"/>
            <a:ext cx="550142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С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 2010 г. лучшие врачи, специалисты со средним медицинским образованием, а также лучшие клиники  награждаются: 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9263" algn="l"/>
              </a:tabLst>
            </a:pPr>
            <a:r>
              <a:rPr kumimoji="0" lang="kk-KZ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-	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Медалью «Алтын 	</a:t>
            </a:r>
            <a:r>
              <a:rPr kumimoji="0" lang="kk-KZ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Дәрігер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kk-KZ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,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Calibri" pitchFamily="34" charset="0"/>
                <a:cs typeface="Arial" pitchFamily="34" charset="0"/>
              </a:rPr>
              <a:t>-	</a:t>
            </a:r>
            <a:r>
              <a:rPr kumimoji="0" lang="kk-KZ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Медалью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 	«</a:t>
            </a:r>
            <a:r>
              <a:rPr kumimoji="0" lang="kk-KZ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Мейірім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».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cs typeface="Arial" pitchFamily="34" charset="0"/>
            </a:endParaRPr>
          </a:p>
          <a:p>
            <a:pPr lvl="0"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-        Орден «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Gold Scalpel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»</a:t>
            </a:r>
          </a:p>
          <a:p>
            <a:pPr lvl="0"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-        Орден «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AVE VITAE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».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2000" b="1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Данные награды учреждены Национальной Медицинской Ассоциацией,</a:t>
            </a:r>
            <a:r>
              <a:rPr kumimoji="0" lang="ru-RU" sz="2000" b="1" i="0" u="none" strike="noStrike" cap="none" normalizeH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 а также Евразийским Форумом Медицинских Ассоциаций. 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cs typeface="Arial" pitchFamily="34" charset="0"/>
            </a:endParaRPr>
          </a:p>
        </p:txBody>
      </p:sp>
      <p:pic>
        <p:nvPicPr>
          <p:cNvPr id="5" name="Рисунок 4" descr="C:\Users\Beka\Desktop\madiyar\отчет\лучшая клиника.jpg">
            <a:extLst>
              <a:ext uri="{FF2B5EF4-FFF2-40B4-BE49-F238E27FC236}">
                <a16:creationId xmlns:a16="http://schemas.microsoft.com/office/drawing/2014/main" xmlns="" id="{C933252D-BE73-493D-84D2-8C7616002EE0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8092" y="1166409"/>
            <a:ext cx="1897317" cy="438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Медаль Логотипы Ордены\лого Алтын Даригер.png">
            <a:extLst>
              <a:ext uri="{FF2B5EF4-FFF2-40B4-BE49-F238E27FC236}">
                <a16:creationId xmlns:a16="http://schemas.microsoft.com/office/drawing/2014/main" xmlns="" id="{FD425428-47CD-47FD-AD4B-19911A4E3A1C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957" y="319362"/>
            <a:ext cx="1761471" cy="2609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Beka\Desktop\madiyar\отчет\Мейірім.jpg">
            <a:extLst>
              <a:ext uri="{FF2B5EF4-FFF2-40B4-BE49-F238E27FC236}">
                <a16:creationId xmlns:a16="http://schemas.microsoft.com/office/drawing/2014/main" xmlns="" id="{9BF761F8-B97A-40BA-B80B-C07B1B2CEA70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4443" y="3310981"/>
            <a:ext cx="1741985" cy="305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Documents and Settings\Admin\Рабочий стол\Новая папка\программа приглашение VIII ГА.jpg">
            <a:extLst>
              <a:ext uri="{FF2B5EF4-FFF2-40B4-BE49-F238E27FC236}">
                <a16:creationId xmlns:a16="http://schemas.microsoft.com/office/drawing/2014/main" xmlns="" id="{729495E3-82E5-4A09-B8A1-DB9AF91301F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97952" y="159681"/>
            <a:ext cx="2023458" cy="292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Documents and Settings\Admin\Рабочий стол\Новая папка\программа приглашение VIII ГА.jpg">
            <a:extLst>
              <a:ext uri="{FF2B5EF4-FFF2-40B4-BE49-F238E27FC236}">
                <a16:creationId xmlns:a16="http://schemas.microsoft.com/office/drawing/2014/main" xmlns="" id="{4A8B63D5-31E5-484A-9421-BEA42974A293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97952" y="3311037"/>
            <a:ext cx="2049394" cy="322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801298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Admin\Рабочий стол\Новая папка\программа приглашение VIII ГА.jpg">
            <a:extLst>
              <a:ext uri="{FF2B5EF4-FFF2-40B4-BE49-F238E27FC236}">
                <a16:creationId xmlns:a16="http://schemas.microsoft.com/office/drawing/2014/main" xmlns="" id="{0459C34E-A722-4765-A711-4B7E0336F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3632" y="191152"/>
            <a:ext cx="1622431" cy="26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Documents and Settings\Admin\Рабочий стол\Новая папка\программа приглашение VIII ГА.jpg">
            <a:extLst>
              <a:ext uri="{FF2B5EF4-FFF2-40B4-BE49-F238E27FC236}">
                <a16:creationId xmlns:a16="http://schemas.microsoft.com/office/drawing/2014/main" xmlns="" id="{AD15536A-41F1-48E7-990D-671E2813A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7223" y="191152"/>
            <a:ext cx="1651641" cy="26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869C782F-2D75-4286-A7E9-083C8C422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892" y="0"/>
            <a:ext cx="3812048" cy="34497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C:\Documents and Settings\Admin\Мои документы\Мои рисунки\img049.jpg">
            <a:extLst>
              <a:ext uri="{FF2B5EF4-FFF2-40B4-BE49-F238E27FC236}">
                <a16:creationId xmlns:a16="http://schemas.microsoft.com/office/drawing/2014/main" xmlns="" id="{F08D1FA5-4B3F-4933-9C3C-6F166959E49B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582" t="18905" r="62745" b="62191"/>
          <a:stretch/>
        </p:blipFill>
        <p:spPr bwMode="auto">
          <a:xfrm>
            <a:off x="5124248" y="3810008"/>
            <a:ext cx="1943504" cy="22046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Рисунок 8" descr="D:\1-конференции и тп 2017\9 ГА 2018 г\фото 9 ГА\Общая\IMG_7308.JPG">
            <a:extLst>
              <a:ext uri="{FF2B5EF4-FFF2-40B4-BE49-F238E27FC236}">
                <a16:creationId xmlns:a16="http://schemas.microsoft.com/office/drawing/2014/main" xmlns="" id="{F0A3BB6A-1E80-46E8-8266-5BEF638D9519}"/>
              </a:ext>
            </a:extLst>
          </p:cNvPr>
          <p:cNvPicPr/>
          <p:nvPr/>
        </p:nvPicPr>
        <p:blipFill>
          <a:blip r:embed="rId6" cstate="print"/>
          <a:srcRect l="36674" t="15456" r="30997" b="58447"/>
          <a:stretch>
            <a:fillRect/>
          </a:stretch>
        </p:blipFill>
        <p:spPr bwMode="auto">
          <a:xfrm>
            <a:off x="7850845" y="3810649"/>
            <a:ext cx="1912783" cy="2204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5" descr="C:\Users\Beka\Desktop\Sakhno.jpg">
            <a:extLst>
              <a:ext uri="{FF2B5EF4-FFF2-40B4-BE49-F238E27FC236}">
                <a16:creationId xmlns:a16="http://schemas.microsoft.com/office/drawing/2014/main" xmlns="" id="{A9B0FCEF-015E-4751-9836-4746588FF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34311" y="3797923"/>
            <a:ext cx="1706844" cy="2216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B631F51F-8F94-4198-A1D7-8B684CD20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95202" y="191152"/>
            <a:ext cx="2867139" cy="34497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5636809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фото уголовное дело 2013\IMG_2438.jpg">
            <a:extLst>
              <a:ext uri="{FF2B5EF4-FFF2-40B4-BE49-F238E27FC236}">
                <a16:creationId xmlns:a16="http://schemas.microsoft.com/office/drawing/2014/main" xmlns="" id="{FA118C12-4BA6-4A00-825F-05795ABC0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2253" y="343940"/>
            <a:ext cx="3957283" cy="28279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3" descr="D:\фото уголовное дело 2013\IMG_2431.jpg">
            <a:extLst>
              <a:ext uri="{FF2B5EF4-FFF2-40B4-BE49-F238E27FC236}">
                <a16:creationId xmlns:a16="http://schemas.microsoft.com/office/drawing/2014/main" xmlns="" id="{99B025D7-CA08-40B5-A76E-EBDA44E58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73884" y="325633"/>
            <a:ext cx="3982901" cy="28462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1" descr="C:\Documents and Settings\UseR\Рабочий стол\фото врачбная ошибка\9536c777d9e268334caae25ddf241a7d.jpg">
            <a:extLst>
              <a:ext uri="{FF2B5EF4-FFF2-40B4-BE49-F238E27FC236}">
                <a16:creationId xmlns:a16="http://schemas.microsoft.com/office/drawing/2014/main" xmlns="" id="{04098157-511D-4819-B9CD-6373A33E1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2253" y="3674207"/>
            <a:ext cx="3957282" cy="26289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 descr="D:\Documents and Settings\Admin\Рабочий стол\1444452691.jpg">
            <a:extLst>
              <a:ext uri="{FF2B5EF4-FFF2-40B4-BE49-F238E27FC236}">
                <a16:creationId xmlns:a16="http://schemas.microsoft.com/office/drawing/2014/main" xmlns="" id="{1FBDED58-555A-492A-B4B6-4EA8F61B1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46785" y="3686086"/>
            <a:ext cx="3810000" cy="29688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56EA130-1419-4829-ACB6-BBF69DBB2427}"/>
              </a:ext>
            </a:extLst>
          </p:cNvPr>
          <p:cNvSpPr txBox="1"/>
          <p:nvPr/>
        </p:nvSpPr>
        <p:spPr>
          <a:xfrm>
            <a:off x="4534504" y="715617"/>
            <a:ext cx="2501006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dirty="0"/>
              <a:t>Кто </a:t>
            </a:r>
          </a:p>
          <a:p>
            <a:pPr algn="ctr"/>
            <a:r>
              <a:rPr lang="ru-RU" sz="4400" dirty="0"/>
              <a:t>сегодня</a:t>
            </a:r>
          </a:p>
          <a:p>
            <a:pPr algn="ctr"/>
            <a:r>
              <a:rPr lang="ru-RU" sz="4400" dirty="0"/>
              <a:t>защитит</a:t>
            </a:r>
          </a:p>
          <a:p>
            <a:pPr algn="ctr"/>
            <a:r>
              <a:rPr lang="ru-RU" sz="4400" dirty="0"/>
              <a:t>врача</a:t>
            </a:r>
          </a:p>
          <a:p>
            <a:pPr algn="ctr"/>
            <a:endParaRPr lang="ru-RU" sz="4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2E9716B-C052-4635-8B6B-68181D284A6A}"/>
              </a:ext>
            </a:extLst>
          </p:cNvPr>
          <p:cNvSpPr txBox="1"/>
          <p:nvPr/>
        </p:nvSpPr>
        <p:spPr>
          <a:xfrm>
            <a:off x="5042656" y="3304434"/>
            <a:ext cx="183522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chemeClr val="accent6"/>
                </a:solidFill>
                <a:latin typeface="Arial Black" panose="020B0A04020102020204" pitchFamily="34" charset="0"/>
              </a:rPr>
              <a:t>?</a:t>
            </a:r>
            <a:endParaRPr lang="x-none" sz="16600" dirty="0">
              <a:solidFill>
                <a:schemeClr val="accent6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9580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16">
            <a:extLst>
              <a:ext uri="{FF2B5EF4-FFF2-40B4-BE49-F238E27FC236}">
                <a16:creationId xmlns:a16="http://schemas.microsoft.com/office/drawing/2014/main" xmlns="" id="{0196E7B1-B8C6-4D78-9EA3-6828A3EE459E}"/>
              </a:ext>
            </a:extLst>
          </p:cNvPr>
          <p:cNvGrpSpPr>
            <a:grpSpLocks/>
          </p:cNvGrpSpPr>
          <p:nvPr/>
        </p:nvGrpSpPr>
        <p:grpSpPr bwMode="auto">
          <a:xfrm>
            <a:off x="6363975" y="275850"/>
            <a:ext cx="2547641" cy="2788193"/>
            <a:chOff x="4918372" y="1484784"/>
            <a:chExt cx="2433713" cy="2928938"/>
          </a:xfrm>
        </p:grpSpPr>
        <p:pic>
          <p:nvPicPr>
            <p:cNvPr id="5" name="Picture 3" descr="C:\Documents and Settings\Азиз\Рабочий стол\2.jpg">
              <a:extLst>
                <a:ext uri="{FF2B5EF4-FFF2-40B4-BE49-F238E27FC236}">
                  <a16:creationId xmlns:a16="http://schemas.microsoft.com/office/drawing/2014/main" xmlns="" id="{60716925-2B4C-4FAE-8293-742E6DCFF9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220072" y="1484784"/>
              <a:ext cx="2132013" cy="292893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cxnSp>
          <p:nvCxnSpPr>
            <p:cNvPr id="6" name="Прямая со стрелкой 5">
              <a:extLst>
                <a:ext uri="{FF2B5EF4-FFF2-40B4-BE49-F238E27FC236}">
                  <a16:creationId xmlns:a16="http://schemas.microsoft.com/office/drawing/2014/main" xmlns="" id="{3A75DA29-426B-42AE-B04B-4A206C49C66B}"/>
                </a:ext>
              </a:extLst>
            </p:cNvPr>
            <p:cNvCxnSpPr/>
            <p:nvPr/>
          </p:nvCxnSpPr>
          <p:spPr>
            <a:xfrm rot="16200000" flipH="1">
              <a:off x="4894143" y="2229050"/>
              <a:ext cx="1142893" cy="109443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7" name="Группа 17">
            <a:extLst>
              <a:ext uri="{FF2B5EF4-FFF2-40B4-BE49-F238E27FC236}">
                <a16:creationId xmlns:a16="http://schemas.microsoft.com/office/drawing/2014/main" xmlns="" id="{8DF88186-F7BB-483B-A98B-3B996D8D4A2C}"/>
              </a:ext>
            </a:extLst>
          </p:cNvPr>
          <p:cNvGrpSpPr>
            <a:grpSpLocks/>
          </p:cNvGrpSpPr>
          <p:nvPr/>
        </p:nvGrpSpPr>
        <p:grpSpPr bwMode="auto">
          <a:xfrm>
            <a:off x="3838392" y="345432"/>
            <a:ext cx="2818119" cy="2609806"/>
            <a:chOff x="752475" y="214313"/>
            <a:chExt cx="3338236" cy="3700462"/>
          </a:xfrm>
        </p:grpSpPr>
        <p:pic>
          <p:nvPicPr>
            <p:cNvPr id="8" name="Picture 3" descr="C:\Documents and Settings\Азиз\Рабочий стол\6.jpg">
              <a:extLst>
                <a:ext uri="{FF2B5EF4-FFF2-40B4-BE49-F238E27FC236}">
                  <a16:creationId xmlns:a16="http://schemas.microsoft.com/office/drawing/2014/main" xmlns="" id="{5B8C1C7E-C314-4CAC-BD43-C22C7C62FB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52475" y="214313"/>
              <a:ext cx="3017838" cy="370046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cxnSp>
          <p:nvCxnSpPr>
            <p:cNvPr id="9" name="Прямая со стрелкой 8">
              <a:extLst>
                <a:ext uri="{FF2B5EF4-FFF2-40B4-BE49-F238E27FC236}">
                  <a16:creationId xmlns:a16="http://schemas.microsoft.com/office/drawing/2014/main" xmlns="" id="{7F571307-B890-4D99-8349-F9E4C18CDA90}"/>
                </a:ext>
              </a:extLst>
            </p:cNvPr>
            <p:cNvCxnSpPr/>
            <p:nvPr/>
          </p:nvCxnSpPr>
          <p:spPr>
            <a:xfrm rot="10800000" flipV="1">
              <a:off x="2459569" y="501123"/>
              <a:ext cx="957063" cy="57161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10" name="Прямоугольник 7">
              <a:extLst>
                <a:ext uri="{FF2B5EF4-FFF2-40B4-BE49-F238E27FC236}">
                  <a16:creationId xmlns:a16="http://schemas.microsoft.com/office/drawing/2014/main" xmlns="" id="{2679555B-5AD9-4CDD-88A9-BCF68F1CB1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3099" y="214313"/>
              <a:ext cx="877612" cy="427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600">
                  <a:solidFill>
                    <a:srgbClr val="FF0000"/>
                  </a:solidFill>
                  <a:latin typeface="Calibri" pitchFamily="34" charset="0"/>
                </a:rPr>
                <a:t>плевра</a:t>
              </a:r>
            </a:p>
          </p:txBody>
        </p:sp>
      </p:grpSp>
      <p:grpSp>
        <p:nvGrpSpPr>
          <p:cNvPr id="11" name="Группа 21">
            <a:extLst>
              <a:ext uri="{FF2B5EF4-FFF2-40B4-BE49-F238E27FC236}">
                <a16:creationId xmlns:a16="http://schemas.microsoft.com/office/drawing/2014/main" xmlns="" id="{DF75F4FB-7F01-438C-8A2A-7250C09B1F5B}"/>
              </a:ext>
            </a:extLst>
          </p:cNvPr>
          <p:cNvGrpSpPr>
            <a:grpSpLocks/>
          </p:cNvGrpSpPr>
          <p:nvPr/>
        </p:nvGrpSpPr>
        <p:grpSpPr bwMode="auto">
          <a:xfrm>
            <a:off x="8733755" y="191510"/>
            <a:ext cx="2699863" cy="2894210"/>
            <a:chOff x="4921250" y="357188"/>
            <a:chExt cx="3006725" cy="3675062"/>
          </a:xfrm>
        </p:grpSpPr>
        <p:pic>
          <p:nvPicPr>
            <p:cNvPr id="12" name="Picture 2" descr="C:\Documents and Settings\Азиз\Рабочий стол\11.jpg">
              <a:extLst>
                <a:ext uri="{FF2B5EF4-FFF2-40B4-BE49-F238E27FC236}">
                  <a16:creationId xmlns:a16="http://schemas.microsoft.com/office/drawing/2014/main" xmlns="" id="{9D0F13D2-2EDB-4766-8A63-A3525ABDFB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89563" y="357188"/>
              <a:ext cx="2538412" cy="367506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cxnSp>
          <p:nvCxnSpPr>
            <p:cNvPr id="13" name="Прямая со стрелкой 12">
              <a:extLst>
                <a:ext uri="{FF2B5EF4-FFF2-40B4-BE49-F238E27FC236}">
                  <a16:creationId xmlns:a16="http://schemas.microsoft.com/office/drawing/2014/main" xmlns="" id="{CAAD7CA9-8182-43D2-BE5D-981969E267B5}"/>
                </a:ext>
              </a:extLst>
            </p:cNvPr>
            <p:cNvCxnSpPr/>
            <p:nvPr/>
          </p:nvCxnSpPr>
          <p:spPr>
            <a:xfrm flipV="1">
              <a:off x="5466329" y="1357124"/>
              <a:ext cx="1299398" cy="114335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14" name="Прямоугольник 11">
              <a:extLst>
                <a:ext uri="{FF2B5EF4-FFF2-40B4-BE49-F238E27FC236}">
                  <a16:creationId xmlns:a16="http://schemas.microsoft.com/office/drawing/2014/main" xmlns="" id="{58998BDC-1B6C-4228-9FFA-62C66C2817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1250" y="2428875"/>
              <a:ext cx="1298576" cy="7337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600" dirty="0">
                  <a:solidFill>
                    <a:srgbClr val="FF0000"/>
                  </a:solidFill>
                  <a:latin typeface="Calibri" pitchFamily="34" charset="0"/>
                </a:rPr>
                <a:t>Бедренная </a:t>
              </a:r>
            </a:p>
            <a:p>
              <a:r>
                <a:rPr lang="ru-RU" sz="1600" dirty="0">
                  <a:solidFill>
                    <a:srgbClr val="FF0000"/>
                  </a:solidFill>
                  <a:latin typeface="Calibri" pitchFamily="34" charset="0"/>
                </a:rPr>
                <a:t>вена </a:t>
              </a:r>
            </a:p>
          </p:txBody>
        </p:sp>
      </p:grpSp>
      <p:pic>
        <p:nvPicPr>
          <p:cNvPr id="15" name="Рисунок 1" descr="E:\Images\Camera\201111\201111A0\30112011699.jpg">
            <a:extLst>
              <a:ext uri="{FF2B5EF4-FFF2-40B4-BE49-F238E27FC236}">
                <a16:creationId xmlns:a16="http://schemas.microsoft.com/office/drawing/2014/main" xmlns="" id="{54B368C8-6A09-4823-91CD-45645604E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643" y="3291507"/>
            <a:ext cx="4388793" cy="31432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4C71A1C-31CD-4493-A946-06570998BB6B}"/>
              </a:ext>
            </a:extLst>
          </p:cNvPr>
          <p:cNvSpPr txBox="1"/>
          <p:nvPr/>
        </p:nvSpPr>
        <p:spPr>
          <a:xfrm>
            <a:off x="266539" y="453231"/>
            <a:ext cx="349166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2">
                    <a:lumMod val="50000"/>
                  </a:schemeClr>
                </a:solidFill>
              </a:rPr>
              <a:t>В составе НМА РК</a:t>
            </a:r>
          </a:p>
          <a:p>
            <a:pPr algn="ctr"/>
            <a:r>
              <a:rPr lang="ru-RU" sz="2800" b="1" dirty="0">
                <a:solidFill>
                  <a:schemeClr val="bg2">
                    <a:lumMod val="50000"/>
                  </a:schemeClr>
                </a:solidFill>
              </a:rPr>
              <a:t> создан </a:t>
            </a:r>
          </a:p>
          <a:p>
            <a:pPr algn="ctr"/>
            <a:r>
              <a:rPr lang="ru-RU" sz="2800" b="1" dirty="0">
                <a:solidFill>
                  <a:schemeClr val="bg2">
                    <a:lumMod val="50000"/>
                  </a:schemeClr>
                </a:solidFill>
              </a:rPr>
              <a:t>Комитет по этике</a:t>
            </a:r>
          </a:p>
          <a:p>
            <a:pPr algn="ctr"/>
            <a:r>
              <a:rPr lang="ru-RU" sz="2800" b="1" dirty="0">
                <a:solidFill>
                  <a:schemeClr val="bg2">
                    <a:lumMod val="50000"/>
                  </a:schemeClr>
                </a:solidFill>
              </a:rPr>
              <a:t> и праву</a:t>
            </a:r>
            <a:endParaRPr lang="x-none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CA9EA91-87C3-46C7-BE6D-EF55C6894CF0}"/>
              </a:ext>
            </a:extLst>
          </p:cNvPr>
          <p:cNvSpPr txBox="1"/>
          <p:nvPr/>
        </p:nvSpPr>
        <p:spPr>
          <a:xfrm>
            <a:off x="5025363" y="3708970"/>
            <a:ext cx="69549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Предлагаем создать Международный комитет по этике и праву для защиты профессиональных прав медицинских работников ( проведение независимой экспертизы качества медицинской помощи)  </a:t>
            </a:r>
            <a:endParaRPr lang="x-none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70501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D6D4942-D7B8-44F0-A22A-8661B4BA1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550" y="-212032"/>
            <a:ext cx="10911440" cy="36152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>
                <a:solidFill>
                  <a:schemeClr val="tx1"/>
                </a:solidFill>
              </a:rPr>
              <a:t>29-30 мая 2020 года в городе Алматы (Казахстан) состоится</a:t>
            </a:r>
          </a:p>
          <a:p>
            <a:pPr marL="0" indent="0" algn="ctr">
              <a:buNone/>
            </a:pPr>
            <a:r>
              <a:rPr lang="ru-RU" sz="2800" b="1" dirty="0">
                <a:solidFill>
                  <a:schemeClr val="tx1"/>
                </a:solidFill>
              </a:rPr>
              <a:t>   Х Генеральная ассамблея</a:t>
            </a:r>
          </a:p>
          <a:p>
            <a:pPr marL="0" indent="0" algn="ctr">
              <a:buNone/>
            </a:pPr>
            <a:r>
              <a:rPr lang="ru-RU" sz="2800" b="1" dirty="0">
                <a:solidFill>
                  <a:schemeClr val="tx1"/>
                </a:solidFill>
              </a:rPr>
              <a:t> Национальной Медицинской Ассоциации РК</a:t>
            </a:r>
          </a:p>
          <a:p>
            <a:pPr marL="0" indent="0" algn="ctr">
              <a:buNone/>
            </a:pPr>
            <a:r>
              <a:rPr lang="ru-RU" sz="2800" b="1" dirty="0">
                <a:solidFill>
                  <a:schemeClr val="tx1"/>
                </a:solidFill>
              </a:rPr>
              <a:t>под девизом : </a:t>
            </a:r>
            <a:r>
              <a:rPr lang="en-US" sz="2800" b="1" dirty="0">
                <a:solidFill>
                  <a:schemeClr val="tx1"/>
                </a:solidFill>
              </a:rPr>
              <a:t>“</a:t>
            </a:r>
            <a:r>
              <a:rPr lang="ru-RU" sz="2800" b="1" dirty="0">
                <a:solidFill>
                  <a:schemeClr val="tx1"/>
                </a:solidFill>
              </a:rPr>
              <a:t>Врачи мира за здоровое поколение!</a:t>
            </a:r>
            <a:r>
              <a:rPr lang="en-US" sz="2800" b="1" dirty="0">
                <a:solidFill>
                  <a:schemeClr val="tx1"/>
                </a:solidFill>
              </a:rPr>
              <a:t>”</a:t>
            </a:r>
            <a:endParaRPr lang="x-none" sz="2800" b="1" dirty="0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26E4819-3D55-4E72-A590-D6A27AD6E4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3176" y="3182980"/>
            <a:ext cx="6085647" cy="343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60505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6CA7F27-964A-4D71-BA39-B098F3D4DBD0}"/>
              </a:ext>
            </a:extLst>
          </p:cNvPr>
          <p:cNvSpPr txBox="1"/>
          <p:nvPr/>
        </p:nvSpPr>
        <p:spPr>
          <a:xfrm>
            <a:off x="496956" y="3753061"/>
            <a:ext cx="111980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Желаем участникам </a:t>
            </a:r>
            <a:r>
              <a:rPr lang="en-US" sz="2800" b="1" dirty="0"/>
              <a:t>VII</a:t>
            </a:r>
            <a:r>
              <a:rPr lang="ru-RU" sz="2800" b="1" dirty="0"/>
              <a:t> съезда Национальной медицинской палаты плодотворной работы и достижения поставленной цели!</a:t>
            </a:r>
            <a:endParaRPr lang="x-none" sz="2800" b="1" dirty="0"/>
          </a:p>
        </p:txBody>
      </p:sp>
      <p:pic>
        <p:nvPicPr>
          <p:cNvPr id="8" name="Picture 3" descr="C:\Documents and Settings\user\Рабочий стол\для слайда Москва 19-11-2012\88095368_russia.gif">
            <a:extLst>
              <a:ext uri="{FF2B5EF4-FFF2-40B4-BE49-F238E27FC236}">
                <a16:creationId xmlns:a16="http://schemas.microsoft.com/office/drawing/2014/main" xmlns="" id="{C0BC0B52-D02E-4B1A-8C4F-0E576A0845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2338" y="495297"/>
            <a:ext cx="3959891" cy="2148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Documents and Settings\user\Рабочий стол\для слайда Москва 19-11-2012\ff01.gif">
            <a:extLst>
              <a:ext uri="{FF2B5EF4-FFF2-40B4-BE49-F238E27FC236}">
                <a16:creationId xmlns:a16="http://schemas.microsoft.com/office/drawing/2014/main" xmlns="" id="{A8BFC323-20B5-43CC-91BD-D806C461BB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113" y="470954"/>
            <a:ext cx="4179549" cy="2291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73684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04F0F171-088D-4024-810E-47A5001927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99416" y="203272"/>
            <a:ext cx="12038358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x-none" sz="2800" b="1" i="1" dirty="0">
                <a:solidFill>
                  <a:srgbClr val="002060"/>
                </a:solidFill>
              </a:rPr>
              <a:t>Республика Казахстан</a:t>
            </a:r>
            <a:r>
              <a:rPr lang="ru-RU" altLang="x-none" sz="2800" b="1" dirty="0">
                <a:solidFill>
                  <a:srgbClr val="002060"/>
                </a:solidFill>
              </a:rPr>
              <a:t>  — государство, расположенное на юго-востоке Европы и простирающееся до Центральной Азии,</a:t>
            </a:r>
            <a:br>
              <a:rPr lang="ru-RU" altLang="x-none" sz="2800" b="1" dirty="0">
                <a:solidFill>
                  <a:srgbClr val="002060"/>
                </a:solidFill>
              </a:rPr>
            </a:br>
            <a:r>
              <a:rPr lang="ru-RU" altLang="x-none" sz="2800" b="1" dirty="0">
                <a:solidFill>
                  <a:srgbClr val="002060"/>
                </a:solidFill>
              </a:rPr>
              <a:t> с населением - </a:t>
            </a:r>
            <a:r>
              <a:rPr lang="x-none" sz="2800" b="1" i="1" dirty="0">
                <a:solidFill>
                  <a:srgbClr val="002060"/>
                </a:solidFill>
              </a:rPr>
              <a:t>18 507 900</a:t>
            </a:r>
            <a:endParaRPr lang="ru-RU" altLang="x-none" sz="2800" b="1" i="1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3">
            <a:extLst>
              <a:ext uri="{FF2B5EF4-FFF2-40B4-BE49-F238E27FC236}">
                <a16:creationId xmlns:a16="http://schemas.microsoft.com/office/drawing/2014/main" xmlns="" id="{771BB75B-53DB-46BF-8B83-4CFC3E3C7B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416" y="1996321"/>
            <a:ext cx="3662983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x-none" sz="3000" b="1" dirty="0">
                <a:solidFill>
                  <a:srgbClr val="002060"/>
                </a:solidFill>
              </a:rPr>
              <a:t>По площади территории занимает 9 место среди государств мира (2 млн. 724,9 тыс. км²).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A63D778-A832-4539-B779-40CAADFA67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9820" y="1794564"/>
            <a:ext cx="7712764" cy="509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490651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xmlns="" id="{D10D72A5-655E-4AB3-911B-533E64117D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1687" y="1659285"/>
            <a:ext cx="8038954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Республика Казахстан, 050000, </a:t>
            </a:r>
          </a:p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г.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Алматы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</a:p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ул.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Казыбек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би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117/1,</a:t>
            </a:r>
          </a:p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тел/факс: +7 727 2798605</a:t>
            </a:r>
          </a:p>
          <a:p>
            <a:pPr algn="ctr"/>
            <a:endParaRPr lang="ru-RU" sz="2800" b="1" dirty="0">
              <a:solidFill>
                <a:schemeClr val="accent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e-mail: doktor_sadykova@mail.ru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endParaRPr lang="en-US" sz="2800" b="1" dirty="0">
              <a:solidFill>
                <a:schemeClr val="accent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сайт: 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www.nma.org.kz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5923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Documents and Settings\user\Рабочий стол\для слайда Москва 19-11-2012\57555703.jpg">
            <a:extLst>
              <a:ext uri="{FF2B5EF4-FFF2-40B4-BE49-F238E27FC236}">
                <a16:creationId xmlns:a16="http://schemas.microsoft.com/office/drawing/2014/main" xmlns="" id="{5C8C00FE-DACC-4FAB-A468-37CC39116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086" y="266963"/>
            <a:ext cx="5414414" cy="35761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7">
            <a:extLst>
              <a:ext uri="{FF2B5EF4-FFF2-40B4-BE49-F238E27FC236}">
                <a16:creationId xmlns:a16="http://schemas.microsoft.com/office/drawing/2014/main" xmlns="" id="{519228BD-6B6B-495F-8D72-28134B5080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657" y="4091513"/>
            <a:ext cx="5517804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x-none" sz="2500" b="1" dirty="0">
                <a:solidFill>
                  <a:srgbClr val="002060"/>
                </a:solidFill>
              </a:rPr>
              <a:t>В Республике  Казахстан проживает более 120 национальностей (этносов и этнических групп)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9F6303D-F00A-497C-BEC5-09E4C1A0EC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39500" y="247641"/>
            <a:ext cx="6284306" cy="3534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D98F6366-FCBA-4123-87D0-76641838A2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4557618"/>
            <a:ext cx="5517804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x-none" sz="2500" b="1" dirty="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EC85A10-9EED-445B-AEE3-230AC80173D7}"/>
              </a:ext>
            </a:extLst>
          </p:cNvPr>
          <p:cNvSpPr txBox="1"/>
          <p:nvPr/>
        </p:nvSpPr>
        <p:spPr>
          <a:xfrm>
            <a:off x="5512996" y="3838233"/>
            <a:ext cx="6997148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 10 тыс. жителей в Казахстане приходится 111,4 квалифицированного специалиста. Всего зарегистрировано в РК более 70 тыс. врачей всех специальностей и 164 тыс. среднего медперсонала, 901 больничных организаций.</a:t>
            </a:r>
            <a:endParaRPr lang="x-none" sz="2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4100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8B165B9-65C6-4220-967B-57A2C35F9A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44" r="9808" b="875"/>
          <a:stretch/>
        </p:blipFill>
        <p:spPr>
          <a:xfrm>
            <a:off x="510208" y="319296"/>
            <a:ext cx="5690977" cy="38153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103A7DC-6F7E-4998-BADB-1357378755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602" r="7273"/>
          <a:stretch/>
        </p:blipFill>
        <p:spPr>
          <a:xfrm>
            <a:off x="6360211" y="2862470"/>
            <a:ext cx="5624937" cy="36244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2" name="Прямоугольник 1">
            <a:extLst>
              <a:ext uri="{FF2B5EF4-FFF2-40B4-BE49-F238E27FC236}">
                <a16:creationId xmlns:a16="http://schemas.microsoft.com/office/drawing/2014/main" xmlns="" id="{AA0A5940-36AF-48CB-8A6E-8A956FFE76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756" y="4287838"/>
            <a:ext cx="1728787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x-none" sz="2000" b="1" dirty="0">
                <a:solidFill>
                  <a:srgbClr val="002060"/>
                </a:solidFill>
              </a:rPr>
              <a:t>Пунин В.В. Президент </a:t>
            </a:r>
          </a:p>
          <a:p>
            <a:pPr eaLnBrk="1" hangingPunct="1"/>
            <a:r>
              <a:rPr lang="ru-RU" altLang="x-none" sz="2000" b="1" dirty="0">
                <a:solidFill>
                  <a:srgbClr val="002060"/>
                </a:solidFill>
              </a:rPr>
              <a:t>Российской Федерации</a:t>
            </a:r>
          </a:p>
        </p:txBody>
      </p:sp>
      <p:sp>
        <p:nvSpPr>
          <p:cNvPr id="13" name="Прямоугольник 1">
            <a:extLst>
              <a:ext uri="{FF2B5EF4-FFF2-40B4-BE49-F238E27FC236}">
                <a16:creationId xmlns:a16="http://schemas.microsoft.com/office/drawing/2014/main" xmlns="" id="{F9369575-3FEF-45DF-9590-944BCED45B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5043" y="4287838"/>
            <a:ext cx="172878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x-none" sz="2000" b="1" dirty="0">
                <a:solidFill>
                  <a:srgbClr val="002060"/>
                </a:solidFill>
              </a:rPr>
              <a:t>Токаев К.К</a:t>
            </a:r>
          </a:p>
          <a:p>
            <a:pPr eaLnBrk="1" hangingPunct="1"/>
            <a:r>
              <a:rPr lang="ru-RU" altLang="x-none" sz="2000" b="1" dirty="0">
                <a:solidFill>
                  <a:srgbClr val="002060"/>
                </a:solidFill>
              </a:rPr>
              <a:t>Президент </a:t>
            </a:r>
          </a:p>
          <a:p>
            <a:pPr eaLnBrk="1" hangingPunct="1"/>
            <a:r>
              <a:rPr lang="ru-RU" altLang="x-none" sz="2000" b="1" dirty="0">
                <a:solidFill>
                  <a:srgbClr val="002060"/>
                </a:solidFill>
              </a:rPr>
              <a:t>Республики </a:t>
            </a:r>
          </a:p>
          <a:p>
            <a:pPr eaLnBrk="1" hangingPunct="1"/>
            <a:r>
              <a:rPr lang="ru-RU" altLang="x-none" sz="2000" b="1" dirty="0">
                <a:solidFill>
                  <a:srgbClr val="002060"/>
                </a:solidFill>
              </a:rPr>
              <a:t>Казахстан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6F3271A-29C3-4155-AD3E-EE85CC3C6C42}"/>
              </a:ext>
            </a:extLst>
          </p:cNvPr>
          <p:cNvSpPr txBox="1"/>
          <p:nvPr/>
        </p:nvSpPr>
        <p:spPr>
          <a:xfrm>
            <a:off x="6586329" y="1903821"/>
            <a:ext cx="5398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  Садыкова А.Б.                    Рошаль Л.М. 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Президент НМА РК         Президент НМП</a:t>
            </a:r>
            <a:endParaRPr lang="x-none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3431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C:\Users\Beka\Desktop\logotype\nmplogo.png">
            <a:extLst>
              <a:ext uri="{FF2B5EF4-FFF2-40B4-BE49-F238E27FC236}">
                <a16:creationId xmlns:a16="http://schemas.microsoft.com/office/drawing/2014/main" xmlns="" id="{26F18F96-E315-4D5E-A139-811EFDDE1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2243" y="5221516"/>
            <a:ext cx="1447800" cy="1447800"/>
          </a:xfrm>
          <a:prstGeom prst="rect">
            <a:avLst/>
          </a:prstGeom>
          <a:noFill/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54FC931C-B2E8-4F71-B4C5-482AB9710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543" y="355600"/>
            <a:ext cx="10972800" cy="551688"/>
          </a:xfrm>
        </p:spPr>
        <p:txBody>
          <a:bodyPr>
            <a:normAutofit/>
          </a:bodyPr>
          <a:lstStyle/>
          <a:p>
            <a:pPr algn="ctr"/>
            <a:r>
              <a:rPr lang="ru-RU" sz="28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Медицинские Ассоциации стран:</a:t>
            </a:r>
          </a:p>
        </p:txBody>
      </p:sp>
      <p:pic>
        <p:nvPicPr>
          <p:cNvPr id="6" name="Picture 2" descr="C:\Users\Beka\Desktop\logotype\ama_logo.jpg">
            <a:extLst>
              <a:ext uri="{FF2B5EF4-FFF2-40B4-BE49-F238E27FC236}">
                <a16:creationId xmlns:a16="http://schemas.microsoft.com/office/drawing/2014/main" xmlns="" id="{06208246-BAA3-4A63-8253-0E33E7164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2306" y="5406242"/>
            <a:ext cx="1905000" cy="1070225"/>
          </a:xfrm>
          <a:prstGeom prst="rect">
            <a:avLst/>
          </a:prstGeom>
          <a:noFill/>
        </p:spPr>
      </p:pic>
      <p:pic>
        <p:nvPicPr>
          <p:cNvPr id="7" name="Picture 3" descr="C:\Users\Beka\Desktop\logotype\chinese.jpg">
            <a:extLst>
              <a:ext uri="{FF2B5EF4-FFF2-40B4-BE49-F238E27FC236}">
                <a16:creationId xmlns:a16="http://schemas.microsoft.com/office/drawing/2014/main" xmlns="" id="{81D11FEC-19A0-4484-BC1F-95AF33355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79216" y="1886858"/>
            <a:ext cx="1163688" cy="1142999"/>
          </a:xfrm>
          <a:prstGeom prst="rect">
            <a:avLst/>
          </a:prstGeom>
          <a:noFill/>
        </p:spPr>
      </p:pic>
      <p:pic>
        <p:nvPicPr>
          <p:cNvPr id="8" name="Picture 8" descr="C:\Users\Beka\Desktop\logotype\uzbekistan.jpg">
            <a:extLst>
              <a:ext uri="{FF2B5EF4-FFF2-40B4-BE49-F238E27FC236}">
                <a16:creationId xmlns:a16="http://schemas.microsoft.com/office/drawing/2014/main" xmlns="" id="{980EEFD9-231E-4E3E-BE57-70AA6E0E0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60014" y="3588656"/>
            <a:ext cx="1143000" cy="1331536"/>
          </a:xfrm>
          <a:prstGeom prst="rect">
            <a:avLst/>
          </a:prstGeom>
          <a:noFill/>
        </p:spPr>
      </p:pic>
      <p:pic>
        <p:nvPicPr>
          <p:cNvPr id="9" name="Picture 11" descr="C:\Users\Beka\Desktop\logotype\turkish-medical-association.png">
            <a:extLst>
              <a:ext uri="{FF2B5EF4-FFF2-40B4-BE49-F238E27FC236}">
                <a16:creationId xmlns:a16="http://schemas.microsoft.com/office/drawing/2014/main" xmlns="" id="{8FF3A580-CF53-4077-B3BB-E8EBBC51C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96484" y="5219865"/>
            <a:ext cx="1371853" cy="1376426"/>
          </a:xfrm>
          <a:prstGeom prst="rect">
            <a:avLst/>
          </a:prstGeom>
          <a:noFill/>
        </p:spPr>
      </p:pic>
      <p:pic>
        <p:nvPicPr>
          <p:cNvPr id="10" name="Picture 14" descr="C:\Users\Beka\Desktop\logotype\netherlands.png">
            <a:extLst>
              <a:ext uri="{FF2B5EF4-FFF2-40B4-BE49-F238E27FC236}">
                <a16:creationId xmlns:a16="http://schemas.microsoft.com/office/drawing/2014/main" xmlns="" id="{08B33636-8472-444A-986F-CED64BEA0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518492" y="5334000"/>
            <a:ext cx="1380990" cy="1219200"/>
          </a:xfrm>
          <a:prstGeom prst="rect">
            <a:avLst/>
          </a:prstGeom>
          <a:noFill/>
        </p:spPr>
      </p:pic>
      <p:pic>
        <p:nvPicPr>
          <p:cNvPr id="11" name="Picture 15" descr="C:\Users\Beka\Desktop\logotype\logo_top_en.png">
            <a:extLst>
              <a:ext uri="{FF2B5EF4-FFF2-40B4-BE49-F238E27FC236}">
                <a16:creationId xmlns:a16="http://schemas.microsoft.com/office/drawing/2014/main" xmlns="" id="{F769431D-CAB6-47B4-A0C0-06154E89C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68865" y="1037771"/>
            <a:ext cx="4177379" cy="1371600"/>
          </a:xfrm>
          <a:prstGeom prst="rect">
            <a:avLst/>
          </a:prstGeom>
          <a:noFill/>
        </p:spPr>
      </p:pic>
      <p:pic>
        <p:nvPicPr>
          <p:cNvPr id="12" name="Picture 16" descr="C:\Users\Beka\Desktop\logotype\Logo.png">
            <a:extLst>
              <a:ext uri="{FF2B5EF4-FFF2-40B4-BE49-F238E27FC236}">
                <a16:creationId xmlns:a16="http://schemas.microsoft.com/office/drawing/2014/main" xmlns="" id="{A000704A-0A4F-4D96-B91D-47AD6F8E8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2300" y="3225801"/>
            <a:ext cx="2057400" cy="633047"/>
          </a:xfrm>
          <a:prstGeom prst="rect">
            <a:avLst/>
          </a:prstGeom>
          <a:noFill/>
        </p:spPr>
      </p:pic>
      <p:pic>
        <p:nvPicPr>
          <p:cNvPr id="13" name="Picture 17" descr="C:\Users\Beka\Desktop\logotype\korea.png">
            <a:extLst>
              <a:ext uri="{FF2B5EF4-FFF2-40B4-BE49-F238E27FC236}">
                <a16:creationId xmlns:a16="http://schemas.microsoft.com/office/drawing/2014/main" xmlns="" id="{4061B157-BA65-4664-BE1B-38E69D5CA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962070" y="3614057"/>
            <a:ext cx="1428750" cy="1428750"/>
          </a:xfrm>
          <a:prstGeom prst="rect">
            <a:avLst/>
          </a:prstGeom>
          <a:noFill/>
        </p:spPr>
      </p:pic>
      <p:pic>
        <p:nvPicPr>
          <p:cNvPr id="14" name="Picture 18" descr="C:\Users\Beka\Desktop\logotype\finland.jpeg">
            <a:extLst>
              <a:ext uri="{FF2B5EF4-FFF2-40B4-BE49-F238E27FC236}">
                <a16:creationId xmlns:a16="http://schemas.microsoft.com/office/drawing/2014/main" xmlns="" id="{A41557B7-62F1-4A28-8BFB-BDD1C5C27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444172" y="4024086"/>
            <a:ext cx="914400" cy="914400"/>
          </a:xfrm>
          <a:prstGeom prst="rect">
            <a:avLst/>
          </a:prstGeom>
          <a:noFill/>
        </p:spPr>
      </p:pic>
      <p:pic>
        <p:nvPicPr>
          <p:cNvPr id="15" name="Picture 19" descr="C:\Users\Beka\Desktop\logotype\india.png">
            <a:extLst>
              <a:ext uri="{FF2B5EF4-FFF2-40B4-BE49-F238E27FC236}">
                <a16:creationId xmlns:a16="http://schemas.microsoft.com/office/drawing/2014/main" xmlns="" id="{B1A89308-A49A-42B0-BE3B-030EDF09D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349500" y="1952171"/>
            <a:ext cx="1600200" cy="1600200"/>
          </a:xfrm>
          <a:prstGeom prst="rect">
            <a:avLst/>
          </a:prstGeom>
          <a:noFill/>
        </p:spPr>
      </p:pic>
      <p:pic>
        <p:nvPicPr>
          <p:cNvPr id="16" name="Picture 20" descr="C:\Users\Beka\Desktop\logotype\Drug-Commission-of-the-German-Medical-Association.jpg">
            <a:extLst>
              <a:ext uri="{FF2B5EF4-FFF2-40B4-BE49-F238E27FC236}">
                <a16:creationId xmlns:a16="http://schemas.microsoft.com/office/drawing/2014/main" xmlns="" id="{28CF0531-8232-42F9-9618-BD1086C66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70701" y="5269346"/>
            <a:ext cx="1564893" cy="1254125"/>
          </a:xfrm>
          <a:prstGeom prst="rect">
            <a:avLst/>
          </a:prstGeom>
          <a:noFill/>
        </p:spPr>
      </p:pic>
      <p:pic>
        <p:nvPicPr>
          <p:cNvPr id="17" name="Picture 21" descr="C:\Users\Beka\Desktop\logotype\cma_lg.png">
            <a:extLst>
              <a:ext uri="{FF2B5EF4-FFF2-40B4-BE49-F238E27FC236}">
                <a16:creationId xmlns:a16="http://schemas.microsoft.com/office/drawing/2014/main" xmlns="" id="{03F3F51D-521C-4469-949C-16D035AAA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570187" y="2173516"/>
            <a:ext cx="2657476" cy="1708377"/>
          </a:xfrm>
          <a:prstGeom prst="rect">
            <a:avLst/>
          </a:prstGeom>
          <a:noFill/>
        </p:spPr>
      </p:pic>
      <p:pic>
        <p:nvPicPr>
          <p:cNvPr id="18" name="Picture 22" descr="C:\Users\Beka\Desktop\logotype\British-Medical-Association-BMA.jpg">
            <a:extLst>
              <a:ext uri="{FF2B5EF4-FFF2-40B4-BE49-F238E27FC236}">
                <a16:creationId xmlns:a16="http://schemas.microsoft.com/office/drawing/2014/main" xmlns="" id="{B766CD07-5CA2-45A3-A296-7E8D312CF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075216" y="3777343"/>
            <a:ext cx="1498785" cy="958850"/>
          </a:xfrm>
          <a:prstGeom prst="rect">
            <a:avLst/>
          </a:prstGeom>
          <a:noFill/>
        </p:spPr>
      </p:pic>
      <p:pic>
        <p:nvPicPr>
          <p:cNvPr id="19" name="Picture 5" descr="C:\Users\Beka\Desktop\logotype\kisspng-philippines-philippine-medical-association-logo-me-philippine-medical-association-of-new-england-ne-5b6aec6b03a8e1.785308141533733995015.png">
            <a:extLst>
              <a:ext uri="{FF2B5EF4-FFF2-40B4-BE49-F238E27FC236}">
                <a16:creationId xmlns:a16="http://schemas.microsoft.com/office/drawing/2014/main" xmlns="" id="{0DEE9A9B-D5C1-4171-86DE-DFEAD28FF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912587" y="1563914"/>
            <a:ext cx="1373880" cy="1371600"/>
          </a:xfrm>
          <a:prstGeom prst="rect">
            <a:avLst/>
          </a:prstGeom>
          <a:noFill/>
        </p:spPr>
      </p:pic>
      <p:pic>
        <p:nvPicPr>
          <p:cNvPr id="20" name="Picture 12" descr="C:\Users\Beka\Desktop\logotype\russia.png">
            <a:extLst>
              <a:ext uri="{FF2B5EF4-FFF2-40B4-BE49-F238E27FC236}">
                <a16:creationId xmlns:a16="http://schemas.microsoft.com/office/drawing/2014/main" xmlns="" id="{D32A937E-656D-4BA5-90A4-6702080D7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631213" y="3483428"/>
            <a:ext cx="1351062" cy="1295400"/>
          </a:xfrm>
          <a:prstGeom prst="rect">
            <a:avLst/>
          </a:prstGeom>
          <a:noFill/>
        </p:spPr>
      </p:pic>
      <p:pic>
        <p:nvPicPr>
          <p:cNvPr id="21" name="Picture 7" descr="C:\Users\Beka\Desktop\logotype\isreal.png">
            <a:extLst>
              <a:ext uri="{FF2B5EF4-FFF2-40B4-BE49-F238E27FC236}">
                <a16:creationId xmlns:a16="http://schemas.microsoft.com/office/drawing/2014/main" xmlns="" id="{2CC8C13C-0237-4AA0-BD0F-0125813B7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0100132" y="3479799"/>
            <a:ext cx="1041400" cy="1562100"/>
          </a:xfrm>
          <a:prstGeom prst="rect">
            <a:avLst/>
          </a:prstGeom>
          <a:noFill/>
        </p:spPr>
      </p:pic>
      <p:pic>
        <p:nvPicPr>
          <p:cNvPr id="22" name="Picture 6" descr="C:\Users\Beka\Desktop\logotype\Japan_Medical_Association_logo.jpg">
            <a:extLst>
              <a:ext uri="{FF2B5EF4-FFF2-40B4-BE49-F238E27FC236}">
                <a16:creationId xmlns:a16="http://schemas.microsoft.com/office/drawing/2014/main" xmlns="" id="{93E78831-9AAC-48AD-A8AF-BC159D798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959101" y="5261429"/>
            <a:ext cx="1371600" cy="1371600"/>
          </a:xfrm>
          <a:prstGeom prst="rect">
            <a:avLst/>
          </a:prstGeom>
          <a:noFill/>
        </p:spPr>
      </p:pic>
      <p:pic>
        <p:nvPicPr>
          <p:cNvPr id="23" name="Picture 4" descr="D:\Медали, Логотипы, Ордены\лого нма png.png">
            <a:extLst>
              <a:ext uri="{FF2B5EF4-FFF2-40B4-BE49-F238E27FC236}">
                <a16:creationId xmlns:a16="http://schemas.microsoft.com/office/drawing/2014/main" xmlns="" id="{96A6655D-D6BD-49B5-8A80-8D2F90BA3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8184243" y="1955799"/>
            <a:ext cx="1295400" cy="15179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29724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EB42920-4F18-4CC9-B1DA-5280D9A960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6410" r="5803"/>
          <a:stretch/>
        </p:blipFill>
        <p:spPr>
          <a:xfrm>
            <a:off x="8652122" y="224295"/>
            <a:ext cx="3102258" cy="30454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C65EE6F-0CD7-43D6-BA82-9D6CFE371714}"/>
              </a:ext>
            </a:extLst>
          </p:cNvPr>
          <p:cNvSpPr txBox="1"/>
          <p:nvPr/>
        </p:nvSpPr>
        <p:spPr>
          <a:xfrm>
            <a:off x="2478157" y="51418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pic>
        <p:nvPicPr>
          <p:cNvPr id="6" name="Picture 15" descr="C:\Users\Beka\Desktop\logotype\logo_top_en.png">
            <a:extLst>
              <a:ext uri="{FF2B5EF4-FFF2-40B4-BE49-F238E27FC236}">
                <a16:creationId xmlns:a16="http://schemas.microsoft.com/office/drawing/2014/main" xmlns="" id="{7EA2F593-A57E-4A8E-B6F6-53B9D656BE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r="54981"/>
          <a:stretch/>
        </p:blipFill>
        <p:spPr bwMode="auto">
          <a:xfrm>
            <a:off x="4770611" y="151230"/>
            <a:ext cx="2702240" cy="1970843"/>
          </a:xfrm>
          <a:prstGeom prst="rect">
            <a:avLst/>
          </a:prstGeom>
          <a:noFill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AE00251-0E06-4FA8-8C99-F580664ED1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9082" y="290401"/>
            <a:ext cx="3102258" cy="31022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18C467D-A8D8-4CD8-A8D5-5EAE39BA94B6}"/>
              </a:ext>
            </a:extLst>
          </p:cNvPr>
          <p:cNvSpPr txBox="1"/>
          <p:nvPr/>
        </p:nvSpPr>
        <p:spPr>
          <a:xfrm>
            <a:off x="145946" y="3554925"/>
            <a:ext cx="4584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Леонид Эйдельман – президент ВМА</a:t>
            </a:r>
            <a:endParaRPr lang="x-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7C6769F-AF7C-4092-B9BA-F7051E746903}"/>
              </a:ext>
            </a:extLst>
          </p:cNvPr>
          <p:cNvSpPr txBox="1"/>
          <p:nvPr/>
        </p:nvSpPr>
        <p:spPr>
          <a:xfrm>
            <a:off x="8350812" y="3429000"/>
            <a:ext cx="36952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Отмар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Клойбер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Генеральный секретарь ВМА </a:t>
            </a:r>
          </a:p>
          <a:p>
            <a:endParaRPr lang="x-non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48C163C6-9D3B-4A48-89AE-57B651F2536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091" t="19639" r="34154"/>
          <a:stretch/>
        </p:blipFill>
        <p:spPr>
          <a:xfrm>
            <a:off x="5328255" y="2910300"/>
            <a:ext cx="1883042" cy="267202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E56003E-F35E-46D4-937C-E63A40B3A19A}"/>
              </a:ext>
            </a:extLst>
          </p:cNvPr>
          <p:cNvSpPr txBox="1"/>
          <p:nvPr/>
        </p:nvSpPr>
        <p:spPr>
          <a:xfrm>
            <a:off x="4337374" y="5703772"/>
            <a:ext cx="4043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err="1"/>
              <a:t>Петерис</a:t>
            </a:r>
            <a:r>
              <a:rPr lang="ru-RU" b="1" dirty="0"/>
              <a:t> Апинис – </a:t>
            </a:r>
          </a:p>
          <a:p>
            <a:pPr algn="ctr"/>
            <a:r>
              <a:rPr lang="ru-RU" b="1" dirty="0"/>
              <a:t>Главный редактор журнала ВМА</a:t>
            </a:r>
            <a:endParaRPr lang="x-none" b="1" dirty="0"/>
          </a:p>
        </p:txBody>
      </p:sp>
    </p:spTree>
    <p:extLst>
      <p:ext uri="{BB962C8B-B14F-4D97-AF65-F5344CB8AC3E}">
        <p14:creationId xmlns:p14="http://schemas.microsoft.com/office/powerpoint/2010/main" xmlns="" val="335513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xmlns="" id="{B4620C74-F633-4213-B670-E9668DAE4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5882" t="26042" r="64118" b="29167"/>
          <a:stretch>
            <a:fillRect/>
          </a:stretch>
        </p:blipFill>
        <p:spPr bwMode="auto">
          <a:xfrm>
            <a:off x="418179" y="452690"/>
            <a:ext cx="4035731" cy="29020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8F1717E-9B46-4923-AE5B-41614430C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8192" y="566860"/>
            <a:ext cx="4025629" cy="2673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E65F7BF-9A23-456B-A530-9392B854EFE3}"/>
              </a:ext>
            </a:extLst>
          </p:cNvPr>
          <p:cNvSpPr txBox="1"/>
          <p:nvPr/>
        </p:nvSpPr>
        <p:spPr>
          <a:xfrm>
            <a:off x="575734" y="3736595"/>
            <a:ext cx="110125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В 1998 году создан </a:t>
            </a:r>
            <a:r>
              <a:rPr lang="ru-RU" sz="2000" b="1" dirty="0" err="1"/>
              <a:t>ЕврАзийский</a:t>
            </a:r>
            <a:r>
              <a:rPr lang="ru-RU" sz="2000" b="1" dirty="0"/>
              <a:t> Форум Медицинских Ассоциаций, президентом которого является Садыкова А.Б. (Казахстан)</a:t>
            </a:r>
          </a:p>
          <a:p>
            <a:r>
              <a:rPr lang="ru-RU" sz="2000" b="1" dirty="0"/>
              <a:t>В 2015 году создан Международный интеграционный комитет по здравоохранению, председателем которого является Рошаль Л.М. (Россия)</a:t>
            </a:r>
          </a:p>
          <a:p>
            <a:r>
              <a:rPr lang="ru-RU" sz="2000" b="1" dirty="0"/>
              <a:t>В 2015 году создана Евразийская ассоциация медицины катастроф, президентом которой является Гончаров С.Ф. (Россия)</a:t>
            </a:r>
          </a:p>
          <a:p>
            <a:r>
              <a:rPr lang="ru-RU" sz="2000" b="1" dirty="0"/>
              <a:t>Идёт подписание Меморандума о сотрудничестве между НМП (Россия) и ВЦМК </a:t>
            </a:r>
            <a:r>
              <a:rPr lang="en-US" sz="2000" b="1" dirty="0"/>
              <a:t>“</a:t>
            </a:r>
            <a:r>
              <a:rPr lang="ru-RU" sz="2000" b="1" dirty="0"/>
              <a:t>Защита</a:t>
            </a:r>
            <a:r>
              <a:rPr lang="en-US" sz="2000" b="1" dirty="0"/>
              <a:t>”</a:t>
            </a:r>
            <a:r>
              <a:rPr lang="ru-RU" sz="2000" b="1" dirty="0"/>
              <a:t> через </a:t>
            </a:r>
            <a:r>
              <a:rPr lang="ru-RU" sz="2000" b="1" dirty="0" err="1"/>
              <a:t>ЕврАзийский</a:t>
            </a:r>
            <a:r>
              <a:rPr lang="ru-RU" sz="2000" b="1" dirty="0"/>
              <a:t> Форум Медицинских Ассоциаций </a:t>
            </a:r>
            <a:endParaRPr lang="x-none" sz="2000" b="1" dirty="0"/>
          </a:p>
        </p:txBody>
      </p:sp>
      <p:pic>
        <p:nvPicPr>
          <p:cNvPr id="10" name="Picture 2" descr="D:\Documents and Settings\Admin\Рабочий стол\КОНФЕРЕНЦИИ\13-10-2015 Заседание Комитета (Москва)\Доклад и заставка\картинки\20151008_233307.jpg">
            <a:extLst>
              <a:ext uri="{FF2B5EF4-FFF2-40B4-BE49-F238E27FC236}">
                <a16:creationId xmlns:a16="http://schemas.microsoft.com/office/drawing/2014/main" xmlns="" id="{E8BC143C-E7C2-423C-B0C9-1717631CC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6682" y="92765"/>
            <a:ext cx="2506695" cy="3542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58165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4"/>
          <p:cNvGrpSpPr/>
          <p:nvPr/>
        </p:nvGrpSpPr>
        <p:grpSpPr>
          <a:xfrm>
            <a:off x="4222593" y="321129"/>
            <a:ext cx="3609473" cy="2667000"/>
            <a:chOff x="2514600" y="0"/>
            <a:chExt cx="3429000" cy="2667000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39457" t="37500" r="33564" b="27083"/>
            <a:stretch>
              <a:fillRect/>
            </a:stretch>
          </p:blipFill>
          <p:spPr bwMode="auto">
            <a:xfrm>
              <a:off x="2514600" y="0"/>
              <a:ext cx="3429000" cy="2667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2" name="Прямоугольник 11"/>
            <p:cNvSpPr/>
            <p:nvPr/>
          </p:nvSpPr>
          <p:spPr>
            <a:xfrm>
              <a:off x="2747839" y="2163974"/>
              <a:ext cx="9414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Япония</a:t>
              </a:r>
              <a:endPara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" name="Группа 20"/>
          <p:cNvGrpSpPr/>
          <p:nvPr/>
        </p:nvGrpSpPr>
        <p:grpSpPr>
          <a:xfrm>
            <a:off x="8104416" y="306613"/>
            <a:ext cx="2967789" cy="2667000"/>
            <a:chOff x="3810000" y="0"/>
            <a:chExt cx="2391429" cy="2160000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294" t="17708" r="76471" b="53125"/>
            <a:stretch>
              <a:fillRect/>
            </a:stretch>
          </p:blipFill>
          <p:spPr bwMode="auto">
            <a:xfrm>
              <a:off x="3810000" y="0"/>
              <a:ext cx="2391429" cy="216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3" name="Прямоугольник 12"/>
            <p:cNvSpPr/>
            <p:nvPr/>
          </p:nvSpPr>
          <p:spPr>
            <a:xfrm>
              <a:off x="5151824" y="1752600"/>
              <a:ext cx="989849" cy="2991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Иордания</a:t>
              </a:r>
              <a:endPara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" name="Группа 21"/>
          <p:cNvGrpSpPr/>
          <p:nvPr/>
        </p:nvGrpSpPr>
        <p:grpSpPr>
          <a:xfrm>
            <a:off x="8161371" y="3721100"/>
            <a:ext cx="3007369" cy="2743200"/>
            <a:chOff x="6781800" y="0"/>
            <a:chExt cx="2391429" cy="2160000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294" t="54166" r="76471" b="16667"/>
            <a:stretch>
              <a:fillRect/>
            </a:stretch>
          </p:blipFill>
          <p:spPr bwMode="auto">
            <a:xfrm>
              <a:off x="6781800" y="0"/>
              <a:ext cx="2391429" cy="216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4" name="Прямоугольник 13"/>
            <p:cNvSpPr/>
            <p:nvPr/>
          </p:nvSpPr>
          <p:spPr>
            <a:xfrm>
              <a:off x="7395821" y="1866886"/>
              <a:ext cx="856083" cy="29081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Тайланд</a:t>
              </a:r>
              <a:endPara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Группа 22"/>
          <p:cNvGrpSpPr/>
          <p:nvPr/>
        </p:nvGrpSpPr>
        <p:grpSpPr>
          <a:xfrm>
            <a:off x="1161533" y="3708400"/>
            <a:ext cx="2756933" cy="2743200"/>
            <a:chOff x="0" y="2347452"/>
            <a:chExt cx="2314286" cy="2160000"/>
          </a:xfrm>
        </p:grpSpPr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25294" t="54167" r="57059" b="16667"/>
            <a:stretch>
              <a:fillRect/>
            </a:stretch>
          </p:blipFill>
          <p:spPr bwMode="auto">
            <a:xfrm>
              <a:off x="0" y="2347452"/>
              <a:ext cx="2314286" cy="216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0" name="Прямоугольник 19"/>
            <p:cNvSpPr/>
            <p:nvPr/>
          </p:nvSpPr>
          <p:spPr>
            <a:xfrm>
              <a:off x="0" y="4114800"/>
              <a:ext cx="799573" cy="29081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Замбия</a:t>
              </a:r>
              <a:endPara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7" name="Прямоугольник 26"/>
          <p:cNvSpPr/>
          <p:nvPr/>
        </p:nvSpPr>
        <p:spPr>
          <a:xfrm>
            <a:off x="261257" y="3065176"/>
            <a:ext cx="1168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Идет подписание Меморандума о сотрудничестве и взаимопонимании</a:t>
            </a:r>
          </a:p>
        </p:txBody>
      </p:sp>
      <p:grpSp>
        <p:nvGrpSpPr>
          <p:cNvPr id="6" name="Группа 27"/>
          <p:cNvGrpSpPr/>
          <p:nvPr/>
        </p:nvGrpSpPr>
        <p:grpSpPr>
          <a:xfrm>
            <a:off x="1210130" y="335643"/>
            <a:ext cx="2727157" cy="2667000"/>
            <a:chOff x="575555" y="4698000"/>
            <a:chExt cx="2020645" cy="2160000"/>
          </a:xfrm>
        </p:grpSpPr>
        <p:pic>
          <p:nvPicPr>
            <p:cNvPr id="29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 l="18235" t="34375" r="64706" b="33333"/>
            <a:stretch>
              <a:fillRect/>
            </a:stretch>
          </p:blipFill>
          <p:spPr bwMode="auto">
            <a:xfrm>
              <a:off x="575555" y="4698000"/>
              <a:ext cx="2020645" cy="216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0" name="Прямоугольник 29"/>
            <p:cNvSpPr/>
            <p:nvPr/>
          </p:nvSpPr>
          <p:spPr>
            <a:xfrm>
              <a:off x="1064705" y="6400800"/>
              <a:ext cx="646358" cy="2991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Индия</a:t>
              </a:r>
              <a:endPara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Группа 33"/>
          <p:cNvGrpSpPr/>
          <p:nvPr/>
        </p:nvGrpSpPr>
        <p:grpSpPr>
          <a:xfrm>
            <a:off x="4180113" y="3735615"/>
            <a:ext cx="3715657" cy="2743200"/>
            <a:chOff x="3962400" y="4419600"/>
            <a:chExt cx="2561860" cy="2160000"/>
          </a:xfrm>
        </p:grpSpPr>
        <p:pic>
          <p:nvPicPr>
            <p:cNvPr id="31" name="Picture 8"/>
            <p:cNvPicPr>
              <a:picLocks noChangeAspect="1" noChangeArrowheads="1"/>
            </p:cNvPicPr>
            <p:nvPr/>
          </p:nvPicPr>
          <p:blipFill>
            <a:blip r:embed="rId5" cstate="print"/>
            <a:srcRect l="5882" t="26042" r="64118" b="29167"/>
            <a:stretch>
              <a:fillRect/>
            </a:stretch>
          </p:blipFill>
          <p:spPr bwMode="auto">
            <a:xfrm>
              <a:off x="3962400" y="4419600"/>
              <a:ext cx="2561860" cy="216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3" name="Прямоугольник 32"/>
            <p:cNvSpPr/>
            <p:nvPr/>
          </p:nvSpPr>
          <p:spPr>
            <a:xfrm>
              <a:off x="4854504" y="6096000"/>
              <a:ext cx="667488" cy="29081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Россия</a:t>
              </a:r>
              <a:endPara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0"/>
          <p:cNvGrpSpPr/>
          <p:nvPr/>
        </p:nvGrpSpPr>
        <p:grpSpPr>
          <a:xfrm>
            <a:off x="7645400" y="203201"/>
            <a:ext cx="3048000" cy="3048000"/>
            <a:chOff x="6118412" y="0"/>
            <a:chExt cx="3025588" cy="3429000"/>
          </a:xfrm>
        </p:grpSpPr>
        <p:pic>
          <p:nvPicPr>
            <p:cNvPr id="1026" name="Picture 2" descr="D:\1-конференции и тп 2017\форум Китай 8-10 декабря 2017\Новая папка\IMG_7614.JPG"/>
            <p:cNvPicPr>
              <a:picLocks noChangeAspect="1" noChangeArrowheads="1"/>
            </p:cNvPicPr>
            <p:nvPr/>
          </p:nvPicPr>
          <p:blipFill>
            <a:blip r:embed="rId2" cstate="print"/>
            <a:srcRect b="15000"/>
            <a:stretch>
              <a:fillRect/>
            </a:stretch>
          </p:blipFill>
          <p:spPr bwMode="auto">
            <a:xfrm>
              <a:off x="6118412" y="0"/>
              <a:ext cx="3025588" cy="3429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1" name="Прямоугольник 20"/>
            <p:cNvSpPr/>
            <p:nvPr/>
          </p:nvSpPr>
          <p:spPr>
            <a:xfrm>
              <a:off x="8262657" y="2743200"/>
              <a:ext cx="765693" cy="4154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США</a:t>
              </a:r>
              <a:endPara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" name="Группа 29"/>
          <p:cNvGrpSpPr/>
          <p:nvPr/>
        </p:nvGrpSpPr>
        <p:grpSpPr>
          <a:xfrm>
            <a:off x="4474779" y="203200"/>
            <a:ext cx="2967789" cy="3048000"/>
            <a:chOff x="3048000" y="0"/>
            <a:chExt cx="2971800" cy="3429000"/>
          </a:xfrm>
        </p:grpSpPr>
        <p:pic>
          <p:nvPicPr>
            <p:cNvPr id="1027" name="Picture 3" descr="D:\1-конференции и тп 2017\форум Китай 8-10 декабря 2017\Новая папка\IMG_7616.JPG"/>
            <p:cNvPicPr>
              <a:picLocks noChangeAspect="1" noChangeArrowheads="1"/>
            </p:cNvPicPr>
            <p:nvPr/>
          </p:nvPicPr>
          <p:blipFill>
            <a:blip r:embed="rId3" cstate="print"/>
            <a:srcRect l="28334" t="12500" r="6667" b="31250"/>
            <a:stretch>
              <a:fillRect/>
            </a:stretch>
          </p:blipFill>
          <p:spPr bwMode="auto">
            <a:xfrm>
              <a:off x="3048000" y="0"/>
              <a:ext cx="2971800" cy="3429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2" name="Прямоугольник 21"/>
            <p:cNvSpPr/>
            <p:nvPr/>
          </p:nvSpPr>
          <p:spPr>
            <a:xfrm>
              <a:off x="5029200" y="2971800"/>
              <a:ext cx="966120" cy="4154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Англия</a:t>
              </a:r>
              <a:endPara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" name="Группа 47"/>
          <p:cNvGrpSpPr/>
          <p:nvPr/>
        </p:nvGrpSpPr>
        <p:grpSpPr>
          <a:xfrm>
            <a:off x="4829630" y="4114799"/>
            <a:ext cx="2406316" cy="2438400"/>
            <a:chOff x="0" y="2514600"/>
            <a:chExt cx="2052000" cy="2160000"/>
          </a:xfrm>
        </p:grpSpPr>
        <p:pic>
          <p:nvPicPr>
            <p:cNvPr id="24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 l="40588" t="26042" r="48235" b="53125"/>
            <a:stretch>
              <a:fillRect/>
            </a:stretch>
          </p:blipFill>
          <p:spPr bwMode="auto">
            <a:xfrm>
              <a:off x="0" y="2514600"/>
              <a:ext cx="2052000" cy="216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8" name="Прямоугольник 27"/>
            <p:cNvSpPr/>
            <p:nvPr/>
          </p:nvSpPr>
          <p:spPr>
            <a:xfrm>
              <a:off x="147000" y="4217400"/>
              <a:ext cx="1026704" cy="3271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Германия</a:t>
              </a:r>
              <a:endPara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Группа 49"/>
          <p:cNvGrpSpPr/>
          <p:nvPr/>
        </p:nvGrpSpPr>
        <p:grpSpPr>
          <a:xfrm>
            <a:off x="992264" y="4100286"/>
            <a:ext cx="3587022" cy="2438400"/>
            <a:chOff x="2535929" y="4419600"/>
            <a:chExt cx="3407671" cy="2438400"/>
          </a:xfrm>
        </p:grpSpPr>
        <p:pic>
          <p:nvPicPr>
            <p:cNvPr id="34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 l="6471" t="42708" r="66533" b="25000"/>
            <a:stretch>
              <a:fillRect/>
            </a:stretch>
          </p:blipFill>
          <p:spPr bwMode="auto">
            <a:xfrm>
              <a:off x="2535929" y="4419600"/>
              <a:ext cx="3407671" cy="24384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5" name="Прямоугольник 34"/>
            <p:cNvSpPr/>
            <p:nvPr/>
          </p:nvSpPr>
          <p:spPr>
            <a:xfrm>
              <a:off x="2675600" y="6375170"/>
              <a:ext cx="10312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Израиль</a:t>
              </a:r>
              <a:endPara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Группа 35"/>
          <p:cNvGrpSpPr/>
          <p:nvPr/>
        </p:nvGrpSpPr>
        <p:grpSpPr>
          <a:xfrm>
            <a:off x="7485744" y="4114799"/>
            <a:ext cx="3208421" cy="2438400"/>
            <a:chOff x="6428652" y="4698000"/>
            <a:chExt cx="2715348" cy="2160000"/>
          </a:xfrm>
        </p:grpSpPr>
        <p:pic>
          <p:nvPicPr>
            <p:cNvPr id="37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 l="45311" t="42708" r="31765" b="25000"/>
            <a:stretch>
              <a:fillRect/>
            </a:stretch>
          </p:blipFill>
          <p:spPr bwMode="auto">
            <a:xfrm>
              <a:off x="6428652" y="4698000"/>
              <a:ext cx="2715348" cy="216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8" name="Прямоугольник 37"/>
            <p:cNvSpPr/>
            <p:nvPr/>
          </p:nvSpPr>
          <p:spPr>
            <a:xfrm>
              <a:off x="6477000" y="6430296"/>
              <a:ext cx="731507" cy="3271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EFMA</a:t>
              </a:r>
              <a:endPara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Группа 48"/>
          <p:cNvGrpSpPr/>
          <p:nvPr/>
        </p:nvGrpSpPr>
        <p:grpSpPr>
          <a:xfrm>
            <a:off x="852715" y="203200"/>
            <a:ext cx="3368843" cy="3048000"/>
            <a:chOff x="152400" y="152400"/>
            <a:chExt cx="1981200" cy="1909855"/>
          </a:xfrm>
        </p:grpSpPr>
        <p:pic>
          <p:nvPicPr>
            <p:cNvPr id="45" name="Picture 6" descr="E:\КОНФЕРЕНЦИИ\15-02-2016 Москва конференция про терроризм\Алтын Дәригер окончательный-193.jpg"/>
            <p:cNvPicPr>
              <a:picLocks noChangeAspect="1" noChangeArrowheads="1"/>
            </p:cNvPicPr>
            <p:nvPr/>
          </p:nvPicPr>
          <p:blipFill>
            <a:blip r:embed="rId6" cstate="print"/>
            <a:srcRect b="24960"/>
            <a:stretch>
              <a:fillRect/>
            </a:stretch>
          </p:blipFill>
          <p:spPr bwMode="auto">
            <a:xfrm>
              <a:off x="152400" y="152400"/>
              <a:ext cx="1981200" cy="190985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7" name="Прямоугольник 46"/>
            <p:cNvSpPr/>
            <p:nvPr/>
          </p:nvSpPr>
          <p:spPr>
            <a:xfrm>
              <a:off x="812800" y="1680284"/>
              <a:ext cx="804818" cy="2314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Македония</a:t>
              </a:r>
              <a:endPara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1" name="Прямоугольник 50"/>
          <p:cNvSpPr/>
          <p:nvPr/>
        </p:nvSpPr>
        <p:spPr>
          <a:xfrm>
            <a:off x="319315" y="3373605"/>
            <a:ext cx="1168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Идет подписание Меморандума о сотрудничестве и взаимопонимании</a:t>
            </a: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362</TotalTime>
  <Words>412</Words>
  <Application>Microsoft Office PowerPoint</Application>
  <PresentationFormat>Custom</PresentationFormat>
  <Paragraphs>89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Сектор</vt:lpstr>
      <vt:lpstr>Slide 1</vt:lpstr>
      <vt:lpstr>Республика Казахстан  — государство, расположенное на юго-востоке Европы и простирающееся до Центральной Азии,  с населением - 18 507 900</vt:lpstr>
      <vt:lpstr>Slide 3</vt:lpstr>
      <vt:lpstr>Slide 4</vt:lpstr>
      <vt:lpstr>Медицинские Ассоциации стран: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Madiyar</dc:creator>
  <cp:lastModifiedBy>Alexandr Ananchenko</cp:lastModifiedBy>
  <cp:revision>23</cp:revision>
  <dcterms:created xsi:type="dcterms:W3CDTF">2019-10-05T09:37:49Z</dcterms:created>
  <dcterms:modified xsi:type="dcterms:W3CDTF">2019-10-14T04:57:15Z</dcterms:modified>
</cp:coreProperties>
</file>