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5" r:id="rId3"/>
    <p:sldId id="273" r:id="rId4"/>
    <p:sldId id="274" r:id="rId5"/>
    <p:sldId id="266" r:id="rId6"/>
    <p:sldId id="267" r:id="rId7"/>
    <p:sldId id="264" r:id="rId8"/>
    <p:sldId id="265" r:id="rId9"/>
    <p:sldId id="260" r:id="rId10"/>
    <p:sldId id="257" r:id="rId11"/>
    <p:sldId id="262" r:id="rId12"/>
    <p:sldId id="258" r:id="rId13"/>
    <p:sldId id="259" r:id="rId14"/>
    <p:sldId id="261" r:id="rId15"/>
    <p:sldId id="270" r:id="rId16"/>
    <p:sldId id="271" r:id="rId17"/>
    <p:sldId id="272" r:id="rId18"/>
    <p:sldId id="268" r:id="rId19"/>
    <p:sldId id="269" r:id="rId20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71" autoAdjust="0"/>
    <p:restoredTop sz="94660"/>
  </p:normalViewPr>
  <p:slideViewPr>
    <p:cSldViewPr snapToGrid="0">
      <p:cViewPr varScale="1">
        <p:scale>
          <a:sx n="79" d="100"/>
          <a:sy n="79" d="100"/>
        </p:scale>
        <p:origin x="-96" y="-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24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C0867-A156-4873-8389-6AE1DD94B44C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24C29-FC14-4D3E-9B04-3C57148D2A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2426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E3BE3-3468-4A72-853F-D630D51631EE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27CBA-4C56-4EB6-A61D-BE00AEF88B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508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27CBA-4C56-4EB6-A61D-BE00AEF88B5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169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27CBA-4C56-4EB6-A61D-BE00AEF88B57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28998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27CBA-4C56-4EB6-A61D-BE00AEF88B57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21822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27CBA-4C56-4EB6-A61D-BE00AEF88B57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10121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27CBA-4C56-4EB6-A61D-BE00AEF88B57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97030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27CBA-4C56-4EB6-A61D-BE00AEF88B57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86180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27CBA-4C56-4EB6-A61D-BE00AEF88B57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89331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27CBA-4C56-4EB6-A61D-BE00AEF88B57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91720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27CBA-4C56-4EB6-A61D-BE00AEF88B57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34180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27CBA-4C56-4EB6-A61D-BE00AEF88B57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20926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27CBA-4C56-4EB6-A61D-BE00AEF88B57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0830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27CBA-4C56-4EB6-A61D-BE00AEF88B5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4882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27CBA-4C56-4EB6-A61D-BE00AEF88B5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5414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27CBA-4C56-4EB6-A61D-BE00AEF88B5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5457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27CBA-4C56-4EB6-A61D-BE00AEF88B5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1191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27CBA-4C56-4EB6-A61D-BE00AEF88B5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3469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27CBA-4C56-4EB6-A61D-BE00AEF88B5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390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27CBA-4C56-4EB6-A61D-BE00AEF88B57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92780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27CBA-4C56-4EB6-A61D-BE00AEF88B57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490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C59DF-BB10-4491-A1D6-47B612A57BA4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8E48-3EA8-44ED-8AA4-119733DB2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938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C59DF-BB10-4491-A1D6-47B612A57BA4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8E48-3EA8-44ED-8AA4-119733DB2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8121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C59DF-BB10-4491-A1D6-47B612A57BA4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8E48-3EA8-44ED-8AA4-119733DB2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7097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C59DF-BB10-4491-A1D6-47B612A57BA4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8E48-3EA8-44ED-8AA4-119733DB2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5963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C59DF-BB10-4491-A1D6-47B612A57BA4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8E48-3EA8-44ED-8AA4-119733DB2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043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C59DF-BB10-4491-A1D6-47B612A57BA4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8E48-3EA8-44ED-8AA4-119733DB2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5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C59DF-BB10-4491-A1D6-47B612A57BA4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8E48-3EA8-44ED-8AA4-119733DB2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181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C59DF-BB10-4491-A1D6-47B612A57BA4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8E48-3EA8-44ED-8AA4-119733DB2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9918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C59DF-BB10-4491-A1D6-47B612A57BA4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8E48-3EA8-44ED-8AA4-119733DB2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73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C59DF-BB10-4491-A1D6-47B612A57BA4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8E48-3EA8-44ED-8AA4-119733DB2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2613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C59DF-BB10-4491-A1D6-47B612A57BA4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8E48-3EA8-44ED-8AA4-119733DB2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887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C59DF-BB10-4491-A1D6-47B612A57BA4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98E48-3EA8-44ED-8AA4-119733DB2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727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3080" y="1456566"/>
            <a:ext cx="9144000" cy="233050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РАБОТЕ ПРОФЕССИОНАЛЬНЫХ МЕДИЦИНСКИХ ОРГАНИЗАЦИЙ В СОВРЕМЕННЫХ УСЛОВИЯХ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ИТОГИ И ПЕРСПЕКТИВЫ РАЗВИТИЯ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482988"/>
            <a:ext cx="9144000" cy="2014916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Румянцев А.Г.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Вице-президент Союза «НМП»,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НОДГО, академик РАН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18.03.2021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768" y="228600"/>
            <a:ext cx="12160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Союз медицинского сообщества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«Национальная Медицинская Палата»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6321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90045" y="750130"/>
            <a:ext cx="8313217" cy="763081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самоуправления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деятельностью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4461" y="1513211"/>
            <a:ext cx="9144000" cy="5227454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должностей медицинских работников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(Приказ Минздрава РФ от 04.09.2020 г. №939н)</a:t>
            </a:r>
          </a:p>
          <a:p>
            <a:pPr marL="342900" indent="12700" algn="just">
              <a:buFont typeface="Symbol" panose="05050102010706020507" pitchFamily="18" charset="2"/>
              <a:buChar char="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Врачи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94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2017 г.,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122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 2021 г. (за рубежом не более 65)</a:t>
            </a:r>
            <a:endParaRPr lang="ru-RU" sz="18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12700" algn="just">
              <a:buFont typeface="Symbol" panose="05050102010706020507" pitchFamily="18" charset="2"/>
              <a:buChar char="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Специалисты с немедицинским образованием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(биологи, психологи и др.)</a:t>
            </a:r>
          </a:p>
          <a:p>
            <a:pPr marL="342900" indent="12700" algn="just">
              <a:buFont typeface="Symbol" panose="05050102010706020507" pitchFamily="18" charset="2"/>
              <a:buChar char="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Средний медперсонал  –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рубежом не более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20)</a:t>
            </a:r>
            <a:endParaRPr lang="ru-RU" sz="1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12700" algn="just">
              <a:buFont typeface="Symbol" panose="05050102010706020507" pitchFamily="18" charset="2"/>
              <a:buChar char="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Младший медперсонал –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marL="342900" indent="12700" algn="just">
              <a:buFont typeface="Symbol" panose="05050102010706020507" pitchFamily="18" charset="2"/>
              <a:buChar char="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Руководители                 –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 5 без приставки врач-специалист</a:t>
            </a:r>
          </a:p>
          <a:p>
            <a:pPr marL="342900" algn="just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Специальности после окончания ВУЗа</a:t>
            </a:r>
          </a:p>
          <a:p>
            <a:pPr marL="342900" indent="12700" algn="just">
              <a:buFont typeface="Symbol" panose="05050102010706020507" pitchFamily="18" charset="2"/>
              <a:buChar char="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лечебное дело  (врач - лечебник, участковый врач)</a:t>
            </a:r>
          </a:p>
          <a:p>
            <a:pPr marL="342900" indent="12700" algn="just">
              <a:buFont typeface="Symbol" panose="05050102010706020507" pitchFamily="18" charset="2"/>
              <a:buChar char="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педиатрия (врач-педиатр,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участковый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12700" algn="just">
              <a:buFont typeface="Symbol" panose="05050102010706020507" pitchFamily="18" charset="2"/>
              <a:buChar char="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медико-профилактическое дело (санитарный врач)</a:t>
            </a:r>
          </a:p>
          <a:p>
            <a:pPr marL="342900" indent="12700" algn="just">
              <a:buFont typeface="Symbol" panose="05050102010706020507" pitchFamily="18" charset="2"/>
              <a:buChar char="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стоматология (врач-стоматолог)</a:t>
            </a:r>
          </a:p>
          <a:p>
            <a:pPr marL="342900" indent="12700" algn="just">
              <a:buFont typeface="Symbol" panose="05050102010706020507" pitchFamily="18" charset="2"/>
              <a:buChar char="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 (провизор)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5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571" y="295359"/>
            <a:ext cx="12160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Союз медицинского сообщества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«Национальная Медицинская Палата»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5599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51886" y="1154732"/>
            <a:ext cx="8143285" cy="763081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стандарты.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вопроса на март 2021 года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1172" y="2427612"/>
            <a:ext cx="9144000" cy="4167397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стандарты для врачей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98 -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азработаны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валидированы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Союзом НМП</a:t>
            </a:r>
          </a:p>
          <a:p>
            <a:pPr marL="355600"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20 - рассмотрении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Минздраве   </a:t>
            </a:r>
          </a:p>
          <a:p>
            <a:pPr marL="355600"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рассмотрении в Минтруде</a:t>
            </a:r>
          </a:p>
          <a:p>
            <a:pPr marL="355600"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65 - утверждены </a:t>
            </a:r>
          </a:p>
          <a:p>
            <a:pPr marL="622300" indent="-2667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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фельдшеров и медицинских сестер разрабатываются</a:t>
            </a:r>
          </a:p>
          <a:p>
            <a:pPr marL="355600" algn="just">
              <a:lnSpc>
                <a:spcPct val="100000"/>
              </a:lnSpc>
              <a:spcBef>
                <a:spcPts val="0"/>
              </a:spcBef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стандарты для младшего медицинского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персонала</a:t>
            </a:r>
          </a:p>
          <a:p>
            <a:pPr marL="342900" indent="127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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Утверждены, в том числе для сиделок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6147" y="12126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89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5147" y="578469"/>
            <a:ext cx="12160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16147" y="5784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Союз медицинского сообщества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«Национальная Медицинская Палата»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1834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1493" y="1308480"/>
            <a:ext cx="8475057" cy="101393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самоуправления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деятельностью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12.08.2020 г. №988)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9263" y="2670371"/>
            <a:ext cx="9144000" cy="3778981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по постдипломной подготовке врачей рассчитан на 2 года. Исключение: медико-социальная экспертиза –1 год, детская онкология-гематология – 3 года, нейрохирургия – 5 лет, пластическая хирургия – 7 лет</a:t>
            </a:r>
          </a:p>
          <a:p>
            <a:pPr marL="342900" algn="just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по постдипломной подготовке подлежат пересмотру в соответствии  с международными стандартами (двухэтапная постдипломная подготовка; по базовым специальностям: терапия, хирургия, акушерство и гинекология, педиатрия и организация здравоохранения. Дискуссия о базовой специальности врач общей практики/семейный врач; по узким специальностям (аспирантура/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феллоу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вторая ординатура, специалист)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разрабатываются на основании профессиональных стандартов. Следовательно, они должны быть пересмотрены в связи с обновлением профессиональных стандартов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37526" y="818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3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526" y="539005"/>
            <a:ext cx="12160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37526" y="53900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Союз медицинского сообщества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«Национальная Медицинская Палата»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014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76162" y="1785910"/>
            <a:ext cx="8208021" cy="101393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самоуправления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деятельностью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12.08.2020 г. №988)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9263" y="3252997"/>
            <a:ext cx="9144000" cy="3034514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по постдипломной подготовке средних медработников (на примере медсестры)</a:t>
            </a:r>
          </a:p>
          <a:p>
            <a:pPr marL="809625" indent="-266700" algn="l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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клиническая медсестра (объединение процедурной, постовой и перевязочной сестры)</a:t>
            </a:r>
          </a:p>
          <a:p>
            <a:pPr marL="809625" indent="-266700" algn="l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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медицинская сестра в педиатрии (психология ребенка и семьи, развитие и воспитание ребенка и т.д.)</a:t>
            </a:r>
          </a:p>
          <a:p>
            <a:pPr marL="809625" indent="-266700" algn="l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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медицинская сестра-бакалавр</a:t>
            </a:r>
          </a:p>
          <a:p>
            <a:pPr marL="809625" indent="-266700" algn="l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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медицинская сестра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реабилитолог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(отделение 4 специальностей/должностей медсестер)</a:t>
            </a:r>
          </a:p>
          <a:p>
            <a:pPr marL="34290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82032" y="38032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37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032" y="837526"/>
            <a:ext cx="12160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82032" y="83752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Союз медицинского сообщества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«Национальная Медицинская Палата»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5213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8396" y="1300388"/>
            <a:ext cx="7924800" cy="763081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самоуправления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деятельностью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9263" y="2160573"/>
            <a:ext cx="9144000" cy="4434436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механизмов вертикальной интеграции всех медицинских работников по профессиональному принципу в общероссийский союз )форум, ассоциацию, общество и т.д.)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Функционирование территориальных профессиональных НКО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юрлицо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без образования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юрлица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совместной деятельности научных, научно-практических, узкопрофильных НКО в одной специальности (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клин. рек,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аккредитация)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Унификация  оплаты членства в НКО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Взаимоотношения с территориальными организациями Союза НМП (аккредитация выпускников, юридическая защита прав медицинских работников)</a:t>
            </a:r>
          </a:p>
          <a:p>
            <a:pPr marL="34290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94171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171" y="457200"/>
            <a:ext cx="12160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94171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Союз медицинского сообщества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«Национальная Медицинская Палата»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1679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124" y="1891105"/>
            <a:ext cx="8388743" cy="358481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Нерешенные проблемы профессиональной аккредитации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00120" y="2322414"/>
            <a:ext cx="9144000" cy="4466803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¾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¾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профессии или отдельным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компентенциям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должен быть проведен через систему аккредитации</a:t>
            </a:r>
          </a:p>
          <a:p>
            <a:pPr marL="342900" indent="-342900" algn="just">
              <a:buFont typeface="Symbol" panose="05050102010706020507" pitchFamily="18" charset="2"/>
              <a:buChar char="¾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этого необходима четкая структура региональных отделений по каждой специальности и в этом поможет автоматизированная система аккредитации Союза «НМП» (далее - АСА НМП).</a:t>
            </a:r>
          </a:p>
          <a:p>
            <a:pPr marL="342900" indent="-342900" algn="just">
              <a:buFont typeface="Symbol" panose="05050102010706020507" pitchFamily="18" charset="2"/>
              <a:buChar char="¾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региональные отделения создаются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специальностям</a:t>
            </a:r>
          </a:p>
          <a:p>
            <a:pPr marL="342900" indent="-342900" algn="just">
              <a:buFont typeface="Symbol" panose="05050102010706020507" pitchFamily="18" charset="2"/>
              <a:buChar char="¾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членов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комиссий по специальностям утверждается Председателем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комиссии региона,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вноситс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АСА НМП. Далее Союз «НМП», при отсутствии замечаний, направляет список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комиссий в Минздрав России.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90124" y="28138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9124" y="738580"/>
            <a:ext cx="12160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90124" y="73858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Союз медицинского сообщества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«Национальная Медицинская Палата»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9047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31101" y="1804525"/>
            <a:ext cx="8477756" cy="890124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Автоматизированная система Союза «НМП» позволяет 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2556" y="2557083"/>
            <a:ext cx="9144000" cy="3867993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¾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¾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единую площадку	для членов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комиссий, аккредитуемых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центров (далее - участники аккредитации);</a:t>
            </a:r>
          </a:p>
          <a:p>
            <a:pPr marL="342900" indent="-342900" algn="just">
              <a:buFont typeface="Symbol" panose="05050102010706020507" pitchFamily="18" charset="2"/>
              <a:buChar char="¾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аккредитации;</a:t>
            </a:r>
          </a:p>
          <a:p>
            <a:pPr marL="342900" indent="-342900" algn="just">
              <a:buFont typeface="Symbol" panose="05050102010706020507" pitchFamily="18" charset="2"/>
              <a:buChar char="¾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статистику участия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мероприятиях членов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комиссий, в том числе для начисления баллов НМО;</a:t>
            </a:r>
          </a:p>
          <a:p>
            <a:pPr marL="342900" indent="-342900" algn="just">
              <a:buFont typeface="Symbol" panose="05050102010706020507" pitchFamily="18" charset="2"/>
              <a:buChar char="¾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проверку достоверности документов членов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комиссий;</a:t>
            </a:r>
          </a:p>
          <a:p>
            <a:pPr marL="342900" indent="-342900" algn="just">
              <a:buFont typeface="Symbol" panose="05050102010706020507" pitchFamily="18" charset="2"/>
              <a:buChar char="¾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замену членов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комиссий в случае невозможности их участия в аккредитации;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43873" y="44506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873" y="902262"/>
            <a:ext cx="12160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43873" y="90226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Союз медицинского сообщества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«Национальная Медицинская Палата»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9659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9057" y="1699328"/>
            <a:ext cx="8364467" cy="906308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Автоматизированная система Союза «НМП» позволяет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27292" y="2824121"/>
            <a:ext cx="9144000" cy="3633324"/>
          </a:xfrm>
        </p:spPr>
        <p:txBody>
          <a:bodyPr>
            <a:noAutofit/>
          </a:bodyPr>
          <a:lstStyle/>
          <a:p>
            <a:pPr marL="342900" indent="-342900" algn="just">
              <a:buFont typeface="Symbol" panose="05050102010706020507" pitchFamily="18" charset="2"/>
              <a:buChar char="¾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заявление от председателя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аккредитационной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комиссии о внесении изменений в приказ Минздрава России;</a:t>
            </a:r>
          </a:p>
          <a:p>
            <a:pPr marL="342900" indent="-342900" algn="just">
              <a:buFont typeface="Symbol" panose="05050102010706020507" pitchFamily="18" charset="2"/>
              <a:buChar char="¾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вести прием заявок на аккредитацию от аккредитуемых в дистанционной форме;</a:t>
            </a:r>
          </a:p>
          <a:p>
            <a:pPr marL="342900" indent="-342900" algn="just">
              <a:buFont typeface="Symbol" panose="05050102010706020507" pitchFamily="18" charset="2"/>
              <a:buChar char="¾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подать заявку на аккредитацию в любую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аккредитационную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комиссию независимо от региона;</a:t>
            </a:r>
          </a:p>
          <a:p>
            <a:pPr marL="342900" indent="-342900" algn="just">
              <a:buFont typeface="Symbol" panose="05050102010706020507" pitchFamily="18" charset="2"/>
              <a:buChar char="¾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заявки от образовательных и научных организаций на получение статуса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Центра;</a:t>
            </a:r>
          </a:p>
          <a:p>
            <a:pPr marL="342900" indent="-342900" algn="just">
              <a:buFont typeface="Symbol" panose="05050102010706020507" pitchFamily="18" charset="2"/>
              <a:buChar char="¾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исполнение требований Федерального закона №152- ФЗ «О персональных данных» в части защиты и обработки персональных данных участников аккредитации;</a:t>
            </a:r>
          </a:p>
          <a:p>
            <a:pPr marL="342900" indent="-342900" algn="just">
              <a:buFont typeface="Symbol" panose="05050102010706020507" pitchFamily="18" charset="2"/>
              <a:buChar char="¾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предоставить доступ сотруднику Минздрава России через дополнительный кабинет для работы с персональными данными членов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аккредитационных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комиссий.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¾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09203" y="50979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203" y="966998"/>
            <a:ext cx="12160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09203" y="9669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Союз медицинского сообщества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«Национальная Медицинская Палата»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8578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1040" y="1583608"/>
            <a:ext cx="9144000" cy="1183867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акты федеральных органов исполнительной власти и их государственная регистрация (Приказ Минюста РФ от 23.04.2020 №105)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2028" y="2977869"/>
            <a:ext cx="9144000" cy="3722337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акты федеральных органов исполнительной влачим издаются на основе ми во исполнение Конституции, Федеральных законов, указов и распоряжений Президента России, постановлений и распоряжений Правительства России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Минздрав России, как федеральный орган исполнительной власти имеет полномочия на издание нормативного правового акта в пределах его компетенции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Союза НМП, профессиональных и территориальных НКО не попадает под юрисдикцию Минздрава России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47363" y="43137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363" y="888577"/>
            <a:ext cx="12160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47363" y="88857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Союз медицинского сообщества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«Национальная Медицинская Палата»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70303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4721" y="2020578"/>
            <a:ext cx="9144000" cy="1183867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акты федеральных органов исполнительной власти и их государственная регистрация (Приказ Минюста РФ от 23.04.2020 №105)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1108" y="3390562"/>
            <a:ext cx="9144000" cy="3212539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законодательстве России отсутствуют положения предусматривающие разработку Минздравом России санитарных правил, образовательных стандартов, стандартов медицинской помощи и профессиональных стандартов. Это компетенция профессиональных НКО и Союза НМП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Акты методического и/или рекомендательного характера не подлежат государственной регистрации в Минюсте. Методические рекомендации по междисциплинарным проблемам медицины могут готовить профессиональные НКО, публиковать и распространять их при патронаже Союза НМП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01112" y="41085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0112" y="868053"/>
            <a:ext cx="12160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01112" y="86805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Союз медицинского сообщества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«Национальная Медицинская Палата»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1183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433630"/>
            <a:ext cx="9144000" cy="99268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УСТАВНЫЕ ПОЛОЖЕНИЯ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Мед Палаты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(от 21.12.2009 г. с изменениями от 22.05.2015 г.)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484888"/>
            <a:ext cx="9144000" cy="4047214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Союз медицинского сообщества «Национальная Медицинская Палата» является некоммерческой организацией, объединяющих медицинские территориальные и общероссийские профессиональные НКО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Союз действует на принципах равноправия ее членов,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законодательности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гласности, не допуская дискриминации профессионального, политического, расового и религиозного характера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Союза – объединение медицинских работников России для организации самоуправления профессиональной деятельностью и законодательного утверждения медицинских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аботников юридическим участником права и профессионального страхования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8975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0141" y="215778"/>
            <a:ext cx="12160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8975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Союз медицинского сообщества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«Национальная Медицинская Палата»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1898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9458" y="817297"/>
            <a:ext cx="9144000" cy="90630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сделано Союзом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«НМП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9458" y="1849030"/>
            <a:ext cx="9144000" cy="4855221"/>
          </a:xfrm>
        </p:spPr>
        <p:txBody>
          <a:bodyPr>
            <a:noAutofit/>
          </a:bodyPr>
          <a:lstStyle/>
          <a:p>
            <a:pPr marL="342900" indent="-342900" algn="just">
              <a:buFont typeface="Symbol" panose="05050102010706020507" pitchFamily="18" charset="2"/>
              <a:buChar char="¾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Создана Общероссийская структура врачебного объединений  страны во всех территориях от Калининграда до Чукотки</a:t>
            </a:r>
          </a:p>
          <a:p>
            <a:pPr marL="342900" indent="-342900" algn="just">
              <a:buFont typeface="Symbol" panose="05050102010706020507" pitchFamily="18" charset="2"/>
              <a:buChar char="¾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и приняты юридические основы врачебных объединений</a:t>
            </a:r>
          </a:p>
          <a:p>
            <a:pPr marL="342900" indent="-342900" algn="just">
              <a:buFont typeface="Symbol" panose="05050102010706020507" pitchFamily="18" charset="2"/>
              <a:buChar char="¾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правительства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НМП признана юридически единственной представляющий интересы всего врачебного сообщества в России </a:t>
            </a:r>
          </a:p>
          <a:p>
            <a:pPr marL="342900" indent="-342900" algn="just">
              <a:buFont typeface="Symbol" panose="05050102010706020507" pitchFamily="18" charset="2"/>
              <a:buChar char="¾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постановления Правительства подписано соглашение с Минздравом России о взаимодействии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соотвествии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ним,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всех регионах России. </a:t>
            </a:r>
          </a:p>
          <a:p>
            <a:pPr marL="342900" indent="-342900" algn="just">
              <a:buFont typeface="Symbol" panose="05050102010706020507" pitchFamily="18" charset="2"/>
              <a:buChar char="¾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инициативе НМП проведён пилотный проект по непрерывному медицинскому образованию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врачей (НМО)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первичного звена, который стал основой для пересмотра всей системы непрерывного медицинского образования в соответствии с международными стандартами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Союз НМП ведет программу НМО в стране (более 1000 мероприятий в месяц) вне зависимости от того, является ли они членами ГМП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¾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01111" y="-2832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0111" y="428879"/>
            <a:ext cx="12160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01111" y="4288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Союз медицинского сообщества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«Национальная Медицинская Палата»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0946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9518" y="970454"/>
            <a:ext cx="8103597" cy="74446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сделано Союзом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«НМП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7090" y="1714922"/>
            <a:ext cx="9144000" cy="4669104"/>
          </a:xfrm>
        </p:spPr>
        <p:txBody>
          <a:bodyPr>
            <a:noAutofit/>
          </a:bodyPr>
          <a:lstStyle/>
          <a:p>
            <a:pPr marL="342900" indent="-342900" algn="just">
              <a:buFont typeface="Symbol" panose="05050102010706020507" pitchFamily="18" charset="2"/>
              <a:buChar char="¾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НМП стояла у истоков разработки и утверждении профессиональных стандартов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их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 стандартам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всеми профессиональными организациями страны, вне зависимости от. того, являются они членами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НМП.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¾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Союз организовал во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всей стране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комиссии для проведения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первично-специализированной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возглавив эти комиссии. Внедряет тезис: учат высшие учебные заведения,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профессию профессиональные организации</a:t>
            </a:r>
          </a:p>
          <a:p>
            <a:pPr marL="342900" indent="-342900" algn="just">
              <a:buFont typeface="Symbol" panose="05050102010706020507" pitchFamily="18" charset="2"/>
              <a:buChar char="¾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Конгрессов и Съездов НМП, которые проходят с участием высших должностных лиц страны находятся на контроле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Президента России; Союз НМП 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достижения результатов работы активно сотрудничает с ОНФ </a:t>
            </a:r>
          </a:p>
          <a:p>
            <a:pPr marL="342900" indent="-342900" algn="just">
              <a:buFont typeface="Symbol" panose="05050102010706020507" pitchFamily="18" charset="2"/>
              <a:buChar char="¾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Союз НМП принят во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Всемирную врачебную ассоциацию и представляет интересы врачебного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сообщества России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¾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23087" y="10519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087" y="562397"/>
            <a:ext cx="12160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23087" y="5623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Союз медицинского сообщества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«Национальная Медицинская Палата»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8766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50774" y="1089995"/>
            <a:ext cx="8849989" cy="98965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между Минздравом России и Союзом НМП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22.01.2021 года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6435" y="3180171"/>
            <a:ext cx="9144000" cy="2751292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осуществляют сотрудничество в области охраны здоровья граждан, кадровой политики, медицинского образования, профессиональной ответственности и защиты медицинских работников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целями Соглашения являются совершенствование оказания медицинской помощи и развитие саморегулирования профессиональной медицинской деятельности в Российской Федерации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51410" y="56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410" y="513732"/>
            <a:ext cx="12160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51410" y="5137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Союз медицинского сообщества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«Национальная Медицинская Палата»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328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9327" y="869080"/>
            <a:ext cx="8831108" cy="98965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между Минздравом России и Союзом НМП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22.01.2021 года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6435" y="2135483"/>
            <a:ext cx="9144000" cy="433166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сновные направления сотрудничества с участием профессиональных НКО: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оказания медицинской помощи с использованием разработанных профессиональными НКО клинических и методических рекомендаций, порядков и стандартов медицинской помощи с регистрацией Минюстом России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профессиональных образовательных стандартов, участие в постдипломной аккредитации специалистов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нормативных правовых актов регламентирующих участие профессиональных НКО в проведении независимых медицинских экспертиз по вопросам профессионального уровня, качества и доступности медицинской помощи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Международное профессиональное научно-практическое сотрудничество и трансляция инновационных технологий в практику работы субъектов Федерации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79731" y="13513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31" y="592335"/>
            <a:ext cx="12160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0419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Союз медицинского сообщества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«Национальная Медицинская Палата»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1222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9855" y="750130"/>
            <a:ext cx="8895844" cy="98965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между Минздравом России и Союзом НМП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22.01.2021 года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8343" y="1950180"/>
            <a:ext cx="9144000" cy="443443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 сотрудничества с участием профессиональных НКО: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через Союз в разработке и обсуждению правовых актов в области здравоохранения с законодательной и исполнительной властью России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и обсуждение через Союз кандидатур главных внештатных специалистов Минздрава РФ, федеральных округов, состава профильных комиссий и почетного звания «Заслуженный врач Российской Федерации»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рекомендаций и методических материалов по распространению положительного опыта организации работы,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профессиональной работы, печатных материалов, межведомственных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межпрофессиональных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совещаний, круглых столов,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предусмотрнных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Соглашением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47363" y="1300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3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363" y="587263"/>
            <a:ext cx="12160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7565" y="39305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Союз медицинского сообщества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«Национальная Медицинская Палата»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4251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4988" y="1462229"/>
            <a:ext cx="9144000" cy="98965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между Минздравом России и Союзом НМП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22.01.2021 года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21699" y="2799845"/>
            <a:ext cx="9144000" cy="2945499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координации деятельности Соглашения создается координационный Совет в состав которого входит равное число представителей Сторон. Координационный Совет возглавляют сопредседатели, назначаемые сторонами. Состав Совета в настоящее время обсуждаются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99963" y="28322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7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8963" y="740421"/>
            <a:ext cx="12160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99963" y="74042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Союз медицинского сообщества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«Национальная Медицинская Палата»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0766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4921" y="1106178"/>
            <a:ext cx="9144000" cy="763081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самоуправления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деятельностью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921" y="1869259"/>
            <a:ext cx="9144000" cy="4806669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стандарты для врачей, фармацевтов, среднего и младшего медицинского персонала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 специалистов по профессиям (не путать с должностями и непрофессиональными НКО (союз директоров, заслуженных врачей, союз больниц, роддомов, поликлиник,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ФАПов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казенных учреждений и т.д.)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профессиональных образовательных программ, дополнительных образовательных программ в первично базовых (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резидинтура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и узких специальностей (аспирантура,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фэллоу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Взаимодействие с профильными кафедрами ВУЗов и НИИ (Минздрава, Минобразования и науки,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Роспотребнадзора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ФМБА)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порядков и стандартов оказания медицинской помощи по профессиональному практикуму (расслоение базовых специальностей)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утверждение клинических рекомендаций (протоколов лечения) по нозологиям и в рамках междисциплинарного функционала</a:t>
            </a:r>
          </a:p>
          <a:p>
            <a:pPr marL="34290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6902" y="22565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1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902" y="682856"/>
            <a:ext cx="12160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6902" y="6828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Союз медицинского сообщества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«Национальная Медицинская Палата»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49301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1634</Words>
  <Application>Microsoft Office PowerPoint</Application>
  <PresentationFormat>Произвольный</PresentationFormat>
  <Paragraphs>229</Paragraphs>
  <Slides>19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О РАБОТЕ ПРОФЕССИОНАЛЬНЫХ МЕДИЦИНСКИХ ОРГАНИЗАЦИЙ В СОВРЕМЕННЫХ УСЛОВИЯХ  ОБЩИЕ ИТОГИ И ПЕРСПЕКТИВЫ РАЗВИТИЯ</vt:lpstr>
      <vt:lpstr>УСТАВНЫЕ ПОЛОЖЕНИЯ  Нац Мед Палаты  (от 21.12.2009 г. с изменениями от 22.05.2015 г.)</vt:lpstr>
      <vt:lpstr>Что сделано Союзом «НМП» </vt:lpstr>
      <vt:lpstr>Что сделано Союзом «НМП» </vt:lpstr>
      <vt:lpstr>Соглашение между Минздравом России и Союзом НМП от 22.01.2021 года</vt:lpstr>
      <vt:lpstr>Соглашение между Минздравом России и Союзом НМП от 22.01.2021 года</vt:lpstr>
      <vt:lpstr>Соглашение между Минздравом России и Союзом НМП от 22.01.2021 года</vt:lpstr>
      <vt:lpstr>Соглашение между Минздравом России и Союзом НМП от 22.01.2021 года</vt:lpstr>
      <vt:lpstr>Проблемы самоуправления  профессиональной деятельностью</vt:lpstr>
      <vt:lpstr>Проблемы самоуправления  профессиональной деятельностью</vt:lpstr>
      <vt:lpstr>Профессиональные стандарты.  Состояние вопроса на март 2021 года</vt:lpstr>
      <vt:lpstr>Проблемы самоуправления  профессиональной деятельностью  (Приказ Минобрнауки от 12.08.2020 г. №988)</vt:lpstr>
      <vt:lpstr>Проблемы самоуправления  профессиональной деятельностью  (Приказ Минобрнауки от 12.08.2020 г. №988)</vt:lpstr>
      <vt:lpstr>Проблемы самоуправления  профессиональной деятельностью</vt:lpstr>
      <vt:lpstr>Нерешенные проблемы профессиональной аккредитации</vt:lpstr>
      <vt:lpstr>Автоматизированная система Союза «НМП» позволяет - </vt:lpstr>
      <vt:lpstr>Автоматизированная система Союза «НМП» позволяет : </vt:lpstr>
      <vt:lpstr>Нормативные правовые акты федеральных органов исполнительной власти и их государственная регистрация (Приказ Минюста РФ от 23.04.2020 №105)</vt:lpstr>
      <vt:lpstr>Нормативные правовые акты федеральных органов исполнительной власти и их государственная регистрация (Приказ Минюста РФ от 23.04.2020 №105)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УСТАВНЫЕ ПОЛОЖЕНИЯ  Нац Мед Палаты  (от 21.12.2009 г. с изменениями от 22.05.2015 г.)</dc:title>
  <dc:creator>Алексеева Елена Анатольевна</dc:creator>
  <cp:lastModifiedBy>konferenc</cp:lastModifiedBy>
  <cp:revision>26</cp:revision>
  <cp:lastPrinted>2021-03-18T05:08:01Z</cp:lastPrinted>
  <dcterms:created xsi:type="dcterms:W3CDTF">2021-03-15T08:09:30Z</dcterms:created>
  <dcterms:modified xsi:type="dcterms:W3CDTF">2021-04-08T15:09:36Z</dcterms:modified>
</cp:coreProperties>
</file>