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73" r:id="rId4"/>
    <p:sldId id="274" r:id="rId5"/>
    <p:sldId id="266" r:id="rId6"/>
    <p:sldId id="267" r:id="rId7"/>
    <p:sldId id="264" r:id="rId8"/>
    <p:sldId id="265" r:id="rId9"/>
    <p:sldId id="260" r:id="rId10"/>
    <p:sldId id="257" r:id="rId11"/>
    <p:sldId id="262" r:id="rId12"/>
    <p:sldId id="258" r:id="rId13"/>
    <p:sldId id="259" r:id="rId14"/>
    <p:sldId id="261" r:id="rId15"/>
    <p:sldId id="270" r:id="rId16"/>
    <p:sldId id="271" r:id="rId17"/>
    <p:sldId id="272" r:id="rId18"/>
    <p:sldId id="268" r:id="rId19"/>
    <p:sldId id="269" r:id="rId2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6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24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0867-A156-4873-8389-6AE1DD94B44C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24C29-FC14-4D3E-9B04-3C57148D2A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42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E3BE3-3468-4A72-853F-D630D51631EE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7CBA-4C56-4EB6-A61D-BE00AEF88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50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169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899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182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1012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97030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618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8933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9172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418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092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083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4882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541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5457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1191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46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390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9278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27CBA-4C56-4EB6-A61D-BE00AEF88B5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9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93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812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709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596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043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5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181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991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73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61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887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59DF-BB10-4491-A1D6-47B612A57BA4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98E48-3EA8-44ED-8AA4-119733DB2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72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080" y="1456566"/>
            <a:ext cx="9144000" cy="233050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ПРОФЕССИОНАЛЬНЫХ МЕДИЦИНСКИХ ОРГАНИЗАЦИЙ В СОВРЕМЕННЫХ УСЛОВИЯХ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ИТОГИ И ПЕРСПЕКТИВЫ РАЗВИТИЯ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82988"/>
            <a:ext cx="9144000" cy="201491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Румянцев А.Г.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Вице-президент Союза «НМП»,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НОДГО, академик РАН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18.03.2021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768" y="228600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321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0045" y="750130"/>
            <a:ext cx="8313217" cy="76308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самоуправления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деятельностью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4461" y="1513211"/>
            <a:ext cx="9144000" cy="5227454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должностей медицинских работников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(Приказ Минздрава РФ от 04.09.2020 г. №939н)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 г.,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 2021 г. (за рубежом не более 65)</a:t>
            </a:r>
            <a:endParaRPr lang="ru-RU" sz="1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Специалисты с немедицинским образованием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(биологи, психологи и др.)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Средний медперсонал  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рубежом не более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20)</a:t>
            </a:r>
            <a:endParaRPr lang="ru-R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Младший медперсонал 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Руководители                 –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5 без приставки врач-специалист</a:t>
            </a:r>
          </a:p>
          <a:p>
            <a:pPr marL="342900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после окончания ВУЗа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лечебное дело  (врач - лечебник, участковый врач)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педиатрия (врач-педиатр,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участковый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медико-профилактическое дело (санитарный врач)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стоматология (врач-стоматолог)</a:t>
            </a:r>
          </a:p>
          <a:p>
            <a:pPr marL="342900" indent="12700" algn="just">
              <a:buFont typeface="Symbol" panose="05050102010706020507" pitchFamily="18" charset="2"/>
              <a:buChar char="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 (провизор)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571" y="295359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59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1886" y="1154732"/>
            <a:ext cx="8143285" cy="76308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стандарты.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вопроса на март 2021 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1172" y="2427612"/>
            <a:ext cx="9144000" cy="4167397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стандарты для врачей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азработаны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валидированы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Союзом НМП</a:t>
            </a:r>
          </a:p>
          <a:p>
            <a:pPr marL="3556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20 - рассмотрении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Минздраве   </a:t>
            </a:r>
          </a:p>
          <a:p>
            <a:pPr marL="3556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рассмотрении в Минтруде</a:t>
            </a:r>
          </a:p>
          <a:p>
            <a:pPr marL="3556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65 - утверждены </a:t>
            </a:r>
          </a:p>
          <a:p>
            <a:pPr marL="622300" indent="-2667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фельдшеров и медицинских сестер разрабатываются</a:t>
            </a:r>
          </a:p>
          <a:p>
            <a:pPr marL="355600" algn="just">
              <a:lnSpc>
                <a:spcPct val="100000"/>
              </a:lnSpc>
              <a:spcBef>
                <a:spcPts val="0"/>
              </a:spcBef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стандарты для младшего медицинского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</a:t>
            </a:r>
          </a:p>
          <a:p>
            <a:pPr marL="342900" indent="127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Утверждены, в том числе для сиделок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6147" y="1212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89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147" y="578469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6147" y="5784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183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493" y="1308480"/>
            <a:ext cx="8475057" cy="101393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самоуправления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деятельностью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12.08.2020 г. №988)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9263" y="2670371"/>
            <a:ext cx="9144000" cy="377898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по постдипломной подготовке врачей рассчитан на 2 года. Исключение: медико-социальная экспертиза –1 год, детская онкология-гематология – 3 года, нейрохирургия – 5 лет, пластическая хирургия – 7 лет</a:t>
            </a:r>
          </a:p>
          <a:p>
            <a:pPr marL="342900"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по постдипломной подготовке подлежат пересмотру в соответствии  с международными стандартами (двухэтапная постдипломная подготовка; по базовым специальностям: терапия, хирургия, акушерство и гинекология, педиатрия и организация здравоохранения. Дискуссия о базовой специальности врач общей практики/семейный врач; по узким специальностям (аспирантура/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феллоу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вторая ординатура, специалист)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разрабатываются на основании профессиональных стандартов. Следовательно, они должны быть пересмотрены в связи с обновлением профессиональных стандартов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37526" y="818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526" y="539005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37526" y="53900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14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6162" y="1785910"/>
            <a:ext cx="8208021" cy="101393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самоуправления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деятельностью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12.08.2020 г. №988)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9263" y="3252997"/>
            <a:ext cx="9144000" cy="3034514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по постдипломной подготовке средних медработников (на примере медсестры)</a:t>
            </a:r>
          </a:p>
          <a:p>
            <a:pPr marL="809625" indent="-266700" algn="l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медсестра (объединение процедурной, постовой и перевязочной сестры)</a:t>
            </a:r>
          </a:p>
          <a:p>
            <a:pPr marL="809625" indent="-266700" algn="l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сестра в педиатрии (психология ребенка и семьи, развитие и воспитание ребенка и т.д.)</a:t>
            </a:r>
          </a:p>
          <a:p>
            <a:pPr marL="809625" indent="-266700" algn="l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сестра-бакалавр</a:t>
            </a:r>
          </a:p>
          <a:p>
            <a:pPr marL="809625" indent="-266700" algn="l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сестра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реабилитолог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(отделение 4 специальностей/должностей медсестер)</a:t>
            </a: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82032" y="3803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032" y="837526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82032" y="8375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213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8396" y="1300388"/>
            <a:ext cx="7924800" cy="76308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самоуправления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деятельностью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9263" y="2160573"/>
            <a:ext cx="9144000" cy="443443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механизмов вертикальной интеграции всех медицинских работников по профессиональному принципу в общероссийский союз )форум, ассоциацию, общество и т.д.)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Функционирование территориальных профессиональных НКО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юрлицо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образования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юрлица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совместной деятельности научных, научно-практических, узкопрофильных НКО в одной специальности (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клин. рек,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Унификация  оплаты членства в НКО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с территориальными организациями Союза НМП (аккредитация выпускников, юридическая защита прав медицинских работников)</a:t>
            </a: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94171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171" y="457200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4171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679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124" y="1891105"/>
            <a:ext cx="8388743" cy="35848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Нерешенные проблемы профессиональной аккредитации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0120" y="2322414"/>
            <a:ext cx="9144000" cy="4466803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¾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профессии или отдельным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компентенциям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быть проведен через систему аккредитации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необходима четкая структура региональных отделений по каждой специальности и в этом поможет автоматизированная система аккредитации Союза «НМП» (далее - АСА НМП).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региональные отделения создаются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специальностям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членов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 по специальностям утверждается Председателем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региона,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АСА НМП. Далее Союз «НМП», при отсутствии замечаний, направляет список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 в Минздрав России.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90124" y="2813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24" y="738580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0124" y="7385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047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1101" y="1804525"/>
            <a:ext cx="8477756" cy="89012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Союза «НМП» позволяет 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2556" y="2557083"/>
            <a:ext cx="9144000" cy="3867993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¾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единую площадку	для членов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комиссий, аккредитуемых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центров (далее - участники аккредитации);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аккредитации;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статистику участия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мероприятиях членов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комиссий, в том числе для начисления баллов НМО;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проверку достоверности документов членов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замену членов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 в случае невозможности их участия в аккредитации;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3873" y="4450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873" y="902262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43873" y="9022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659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9057" y="1699328"/>
            <a:ext cx="8364467" cy="90630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Союза «НМП» позволяет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7292" y="2824121"/>
            <a:ext cx="9144000" cy="3633324"/>
          </a:xfrm>
        </p:spPr>
        <p:txBody>
          <a:bodyPr>
            <a:noAutofit/>
          </a:bodyPr>
          <a:lstStyle/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заявление от председателя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о внесении изменений в приказ Минздрава России;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 прием заявок на аккредитацию от аккредитуемых в дистанционной форме;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заявку на аккредитацию в любую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аккредитационную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комиссию независимо от региона;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заявки от образовательных и научных организаций на получение статуса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исполнение требований Федерального закона №152- ФЗ «О персональных данных» в части защиты и обработки персональных данных участников аккредитации;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доступ сотруднику Минздрава России через дополнительный кабинет для работы с персональными данными членов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комиссий.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¾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09203" y="5097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203" y="966998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9203" y="966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578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040" y="1583608"/>
            <a:ext cx="9144000" cy="118386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федеральных органов исполнительной власти и их государственная регистрация (Приказ Минюста РФ от 23.04.2020 №105)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2028" y="2977869"/>
            <a:ext cx="9144000" cy="3722337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федеральных органов исполнительной влачим издаются на основе ми во исполнение Конституции, Федеральных законов, указов и распоряжений Президента России, постановлений и распоряжений Правительства России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 России, как федеральный орган исполнительной власти имеет полномочия на издание нормативного правового акта в пределах его компетенции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Союза НМП, профессиональных и территориальных НКО не попадает под юрисдикцию Минздрава России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7363" y="4313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363" y="888577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7363" y="8885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7030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4721" y="2020578"/>
            <a:ext cx="9144000" cy="118386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федеральных органов исполнительной власти и их государственная регистрация (Приказ Минюста РФ от 23.04.2020 №105)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1108" y="3390562"/>
            <a:ext cx="9144000" cy="321253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законодательстве России отсутствуют положения предусматривающие разработку Минздравом России санитарных правил, образовательных стандартов, стандартов медицинской помощи и профессиональных стандартов. Это компетенция профессиональных НКО и Союза НМП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Акты методического и/или рекомендательного характера не подлежат государственной регистрации в Минюсте. Методические рекомендации по междисциплинарным проблемам медицины могут готовить профессиональные НКО, публиковать и распространять их при патронаже Союза НМП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01112" y="41085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112" y="868053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1112" y="8680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18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433630"/>
            <a:ext cx="9144000" cy="9926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УСТАВНЫЕ ПОЛОЖЕНИЯ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 Палаты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21.12.2009 г. с изменениями от 22.05.2015 г.)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84888"/>
            <a:ext cx="9144000" cy="4047214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медицинского сообщества «Национальная Медицинская Палата» является некоммерческой организацией, объединяющих медицинские территориальные и общероссийские профессиональные НКО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действует на принципах равноправия ее членов,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гласности, не допуская дискриминации профессионального, политического, расового и религиозного характера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Союза – объединение медицинских работников России для организации самоуправления профессиональной деятельностью и законодательного утверждения медицинских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аботников юридическим участником права и профессионального страхования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897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141" y="215778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8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89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9458" y="817297"/>
            <a:ext cx="9144000" cy="90630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сделано Союзом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«НМП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9458" y="1849030"/>
            <a:ext cx="9144000" cy="4855221"/>
          </a:xfrm>
        </p:spPr>
        <p:txBody>
          <a:bodyPr>
            <a:noAutofit/>
          </a:bodyPr>
          <a:lstStyle/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Общероссийская структура врачебного объединений  страны во всех территориях от Калининграда до Чукотки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и приняты юридические основы врачебных объединений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НМП признана юридически единственной представляющий интересы всего врачебного сообщества в России 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постановления Правительства подписано соглашение с Минздравом России о взаимодействии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соотвествии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регионах России. 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инициативе НМП проведён пилотный проект по непрерывному медицинскому образованию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 (НМО)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первичного звена, который стал основой для пересмотра всей системы непрерывного медицинского образования в соответствии с международными стандартами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Союз НМП ведет программу НМО в стране (более 1000 мероприятий в месяц) вне зависимости от того, является ли они членами ГМП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¾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01111" y="-283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111" y="428879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1111" y="4288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4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9518" y="970454"/>
            <a:ext cx="8103597" cy="7444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сделано Союзом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«НМП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090" y="1714922"/>
            <a:ext cx="9144000" cy="4669104"/>
          </a:xfrm>
        </p:spPr>
        <p:txBody>
          <a:bodyPr>
            <a:noAutofit/>
          </a:bodyPr>
          <a:lstStyle/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НМП стояла у истоков разработки и утверждении профессиональных стандартов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стандартам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 профессиональными организациями страны, вне зависимости от. того, являются они членами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НМП.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организовал 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всей стране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для проведения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первично-специализированной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возглавив эти комиссии. Внедряет тезис: учат высшие учебные заведения,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профессию профессиональные организации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Конгрессов и Съездов НМП, которые проходят с участием высших должностных лиц страны находятся на контроле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Президента России; Союз НМП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достижения результатов работы активно сотрудничает с ОНФ </a:t>
            </a:r>
          </a:p>
          <a:p>
            <a:pPr marL="342900" indent="-342900" algn="just">
              <a:buFont typeface="Symbol" panose="05050102010706020507" pitchFamily="18" charset="2"/>
              <a:buChar char="¾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НМП принят 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Всемирную врачебную ассоциацию и представляет интересы врачебного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 России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¾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3087" y="1051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087" y="562397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3087" y="5623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76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0774" y="1089995"/>
            <a:ext cx="8849989" cy="9896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Минздравом России и Союзом НМП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22.01.2021 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6435" y="3180171"/>
            <a:ext cx="9144000" cy="275129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осуществляют сотрудничество в области охраны здоровья граждан, кадровой политики, медицинского образования, профессиональной ответственности и защиты медицинских работников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целями Соглашения являются совершенствование оказания медицинской помощи и развитие саморегулирования профессиональной медицинской деятельности в Российской Федерации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1410" y="565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410" y="513732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51410" y="5137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2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9327" y="869080"/>
            <a:ext cx="8831108" cy="9896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Минздравом России и Союзом НМП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22.01.2021 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6435" y="2135483"/>
            <a:ext cx="9144000" cy="433166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направления сотрудничества с участием профессиональных НКО: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оказания медицинской помощи с использованием разработанных профессиональными НКО клинических и методических рекомендаций, порядков и стандартов медицинской помощи с регистрацией Минюстом России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профессиональных образовательных стандартов, участие в постдипломной аккредитации специалистов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нормативных правовых актов регламентирующих участие профессиональных НКО в проведении независимых медицинских экспертиз по вопросам профессионального уровня, качества и доступности медицинской помощи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профессиональное научно-практическое сотрудничество и трансляция инновационных технологий в практику работы субъектов Федерации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79731" y="13513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31" y="592335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22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9855" y="750130"/>
            <a:ext cx="8895844" cy="9896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Минздравом России и Союзом НМП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22.01.2021 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8343" y="1950180"/>
            <a:ext cx="9144000" cy="443443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 сотрудничества с участием профессиональных НКО: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через Союз в разработке и обсуждению правовых актов в области здравоохранения с законодательной и исполнительной властью России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и обсуждение через Союз кандидатур главных внештатных специалистов Минздрава РФ, федеральных округов, состава профильных комиссий и почетного звания «Заслуженный врач Российской Федерации»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рекомендаций и методических материалов по распространению положительного опыта организации работы,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профессиональной работы, печатных материалов, межведомственных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межпрофессиональных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совещаний, круглых столов,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предусмотрнных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Соглашением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7363" y="1300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363" y="587263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7565" y="3930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25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4988" y="1462229"/>
            <a:ext cx="9144000" cy="9896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Минздравом России и Союзом НМП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22.01.2021 года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1699" y="2799845"/>
            <a:ext cx="9144000" cy="2945499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координации деятельности Соглашения создается координационный Совет в состав которого входит равное число представителей Сторон. Координационный Совет возглавляют сопредседатели, назначаемые сторонами. Состав Совета в настоящее время обсуждаются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9963" y="2832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963" y="740421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99963" y="7404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766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921" y="1106178"/>
            <a:ext cx="9144000" cy="76308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самоуправления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деятельностью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921" y="1869259"/>
            <a:ext cx="9144000" cy="4806669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стандарты для врачей, фармацевтов, среднего и младшего медицинского персонала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 специалистов по профессиям (не путать с должностями и непрофессиональными НКО (союз директоров, заслуженных врачей, союз больниц, роддомов, поликлиник,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ФАПов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казенных учреждений и т.д.)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профессиональных образовательных программ, дополнительных образовательных программ в первично базовых 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резидинтура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узких специальностей (аспирантура,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фэллоу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Взаимодействие с профильными кафедрами ВУЗов и НИИ (Минздрава, Минобразования и науки,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ФМБА)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порядков и стандартов оказания медицинской помощи по профессиональному практикуму (расслоение базовых специальностей)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клинических рекомендаций (протоколов лечения) по нозологиям и в рамках междисциплинарного функционала</a:t>
            </a:r>
          </a:p>
          <a:p>
            <a:pPr marL="3429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6902" y="2256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902" y="682856"/>
            <a:ext cx="1216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6902" y="6828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Союз медицинского сообщества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«Национальная Медицинская Палата»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930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1634</Words>
  <Application>Microsoft Office PowerPoint</Application>
  <PresentationFormat>Произвольный</PresentationFormat>
  <Paragraphs>229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 РАБОТЕ ПРОФЕССИОНАЛЬНЫХ МЕДИЦИНСКИХ ОРГАНИЗАЦИЙ В СОВРЕМЕННЫХ УСЛОВИЯХ  ОБЩИЕ ИТОГИ И ПЕРСПЕКТИВЫ РАЗВИТИЯ</vt:lpstr>
      <vt:lpstr>УСТАВНЫЕ ПОЛОЖЕНИЯ  Нац Мед Палаты  (от 21.12.2009 г. с изменениями от 22.05.2015 г.)</vt:lpstr>
      <vt:lpstr>Что сделано Союзом «НМП» </vt:lpstr>
      <vt:lpstr>Что сделано Союзом «НМП» </vt:lpstr>
      <vt:lpstr>Соглашение между Минздравом России и Союзом НМП от 22.01.2021 года</vt:lpstr>
      <vt:lpstr>Соглашение между Минздравом России и Союзом НМП от 22.01.2021 года</vt:lpstr>
      <vt:lpstr>Соглашение между Минздравом России и Союзом НМП от 22.01.2021 года</vt:lpstr>
      <vt:lpstr>Соглашение между Минздравом России и Союзом НМП от 22.01.2021 года</vt:lpstr>
      <vt:lpstr>Проблемы самоуправления  профессиональной деятельностью</vt:lpstr>
      <vt:lpstr>Проблемы самоуправления  профессиональной деятельностью</vt:lpstr>
      <vt:lpstr>Профессиональные стандарты.  Состояние вопроса на март 2021 года</vt:lpstr>
      <vt:lpstr>Проблемы самоуправления  профессиональной деятельностью  (Приказ Минобрнауки от 12.08.2020 г. №988)</vt:lpstr>
      <vt:lpstr>Проблемы самоуправления  профессиональной деятельностью  (Приказ Минобрнауки от 12.08.2020 г. №988)</vt:lpstr>
      <vt:lpstr>Проблемы самоуправления  профессиональной деятельностью</vt:lpstr>
      <vt:lpstr>Нерешенные проблемы профессиональной аккредитации</vt:lpstr>
      <vt:lpstr>Автоматизированная система Союза «НМП» позволяет - </vt:lpstr>
      <vt:lpstr>Автоматизированная система Союза «НМП» позволяет : </vt:lpstr>
      <vt:lpstr>Нормативные правовые акты федеральных органов исполнительной власти и их государственная регистрация (Приказ Минюста РФ от 23.04.2020 №105)</vt:lpstr>
      <vt:lpstr>Нормативные правовые акты федеральных органов исполнительной власти и их государственная регистрация (Приказ Минюста РФ от 23.04.2020 №105)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УСТАВНЫЕ ПОЛОЖЕНИЯ  Нац Мед Палаты  (от 21.12.2009 г. с изменениями от 22.05.2015 г.)</dc:title>
  <dc:creator>Алексеева Елена Анатольевна</dc:creator>
  <cp:lastModifiedBy>konferenc</cp:lastModifiedBy>
  <cp:revision>26</cp:revision>
  <cp:lastPrinted>2021-03-18T05:08:01Z</cp:lastPrinted>
  <dcterms:created xsi:type="dcterms:W3CDTF">2021-03-15T08:09:30Z</dcterms:created>
  <dcterms:modified xsi:type="dcterms:W3CDTF">2021-04-08T15:09:36Z</dcterms:modified>
</cp:coreProperties>
</file>