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2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02" r:id="rId4"/>
    <p:sldId id="273" r:id="rId5"/>
    <p:sldId id="306" r:id="rId6"/>
    <p:sldId id="299" r:id="rId7"/>
    <p:sldId id="301" r:id="rId8"/>
    <p:sldId id="289" r:id="rId9"/>
    <p:sldId id="296" r:id="rId10"/>
    <p:sldId id="262" r:id="rId11"/>
    <p:sldId id="279" r:id="rId12"/>
    <p:sldId id="263" r:id="rId13"/>
    <p:sldId id="265" r:id="rId14"/>
    <p:sldId id="308" r:id="rId15"/>
    <p:sldId id="309" r:id="rId16"/>
    <p:sldId id="303" r:id="rId17"/>
    <p:sldId id="259" r:id="rId18"/>
    <p:sldId id="282" r:id="rId19"/>
    <p:sldId id="283" r:id="rId20"/>
    <p:sldId id="284" r:id="rId21"/>
    <p:sldId id="280" r:id="rId22"/>
    <p:sldId id="307" r:id="rId23"/>
    <p:sldId id="304" r:id="rId24"/>
    <p:sldId id="270" r:id="rId25"/>
    <p:sldId id="305" r:id="rId26"/>
    <p:sldId id="272" r:id="rId27"/>
  </p:sldIdLst>
  <p:sldSz cx="12192000" cy="6858000"/>
  <p:notesSz cx="6858000" cy="9144000"/>
  <p:embeddedFontLs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58">
          <p15:clr>
            <a:srgbClr val="A4A3A4"/>
          </p15:clr>
        </p15:guide>
        <p15:guide id="2" pos="1799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i/kAyRnjPn4Xo5vOYmuZLyONSzs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la Sumakova" initials="" lastIdx="4" clrIdx="0"/>
  <p:cmAuthor id="1" name="Федерация лабораторной медицины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5C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534" autoAdjust="0"/>
  </p:normalViewPr>
  <p:slideViewPr>
    <p:cSldViewPr snapToGrid="0">
      <p:cViewPr varScale="1">
        <p:scale>
          <a:sx n="107" d="100"/>
          <a:sy n="107" d="100"/>
        </p:scale>
        <p:origin x="-678" y="-90"/>
      </p:cViewPr>
      <p:guideLst>
        <p:guide orient="horz" pos="958"/>
        <p:guide pos="17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0939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18232499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facebook.com/groups/2243030279044624/" TargetMode="External"/><Relationship Id="rId4" Type="http://schemas.openxmlformats.org/officeDocument/2006/relationships/hyperlink" Target="https://www.instagram.com/fedlab.ru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694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7769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/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 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 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 </a:t>
            </a:r>
            <a:endParaRPr dirty="0"/>
          </a:p>
        </p:txBody>
      </p:sp>
      <p:sp>
        <p:nvSpPr>
          <p:cNvPr id="165" name="Google Shape;1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909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a9d15e85c_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0" name="Google Shape;180;gba9d15e85c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4962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7758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a9d15e85c_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0" name="Google Shape;180;gba9d15e85c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4962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a9d15e85c_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0" name="Google Shape;180;gba9d15e85c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4962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a9d15e85c_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0" name="Google Shape;180;gba9d15e85c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4962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5953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6255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41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612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5879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5872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244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9312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95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0543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27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612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071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260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0713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0713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070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112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hyperlink" Target="https://www.facebook.com/groups/2243030279044624/" TargetMode="Externa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s://vk.com/public182324992" TargetMode="External"/><Relationship Id="rId5" Type="http://schemas.openxmlformats.org/officeDocument/2006/relationships/hyperlink" Target="https://www.instagram.com/fedlab.ru/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6.jpg"/><Relationship Id="rId4" Type="http://schemas.openxmlformats.org/officeDocument/2006/relationships/image" Target="../media/image7.png"/><Relationship Id="rId9" Type="http://schemas.openxmlformats.org/officeDocument/2006/relationships/hyperlink" Target="https://www.youtube.com/channel/UCV83HVMaGOLWH0hPAJ6LT2g" TargetMode="External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5.jp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jp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22.jp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3.wdp"/><Relationship Id="rId3" Type="http://schemas.openxmlformats.org/officeDocument/2006/relationships/image" Target="../media/image5.jpg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6.jpeg"/><Relationship Id="rId5" Type="http://schemas.openxmlformats.org/officeDocument/2006/relationships/image" Target="../media/image6.jpg"/><Relationship Id="rId15" Type="http://schemas.openxmlformats.org/officeDocument/2006/relationships/image" Target="../media/image39.pn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jp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6.jp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1.jpg"/><Relationship Id="rId5" Type="http://schemas.openxmlformats.org/officeDocument/2006/relationships/image" Target="../media/image6.jp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>
            <a:spLocks noGrp="1"/>
          </p:cNvSpPr>
          <p:nvPr>
            <p:ph type="ctrTitle"/>
          </p:nvPr>
        </p:nvSpPr>
        <p:spPr>
          <a:xfrm>
            <a:off x="5752954" y="581060"/>
            <a:ext cx="7103374" cy="195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Calibri"/>
              <a:buNone/>
            </a:pPr>
            <a:r>
              <a:rPr lang="ru-RU" sz="4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ФЕДЕРАЦИЯ ЛАБОРАТОРНОЙ МЕДИЦИНЫ</a:t>
            </a:r>
            <a:endParaRPr dirty="0"/>
          </a:p>
        </p:txBody>
      </p:sp>
      <p:pic>
        <p:nvPicPr>
          <p:cNvPr id="78" name="Google Shape;7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4030" y="581060"/>
            <a:ext cx="1867795" cy="183163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1" descr="https://www.fhcp.ca/portals/0/Userfiles/Images/Comm%20Images/ThinkstockPhotos-510487654.jpg"/>
          <p:cNvPicPr preferRelativeResize="0"/>
          <p:nvPr/>
        </p:nvPicPr>
        <p:blipFill rotWithShape="1">
          <a:blip r:embed="rId4">
            <a:alphaModFix/>
          </a:blip>
          <a:srcRect r="16715"/>
          <a:stretch/>
        </p:blipFill>
        <p:spPr>
          <a:xfrm>
            <a:off x="1277645" y="3978002"/>
            <a:ext cx="3598317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5">
            <a:alphaModFix/>
          </a:blip>
          <a:srcRect l="29536" r="-1"/>
          <a:stretch/>
        </p:blipFill>
        <p:spPr>
          <a:xfrm flipH="1">
            <a:off x="4967991" y="3978000"/>
            <a:ext cx="3643086" cy="29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 descr="https://s13.stc.all.kpcdn.net/share/i/12/10223500/wr-960.jpg"/>
          <p:cNvPicPr preferRelativeResize="0"/>
          <p:nvPr/>
        </p:nvPicPr>
        <p:blipFill rotWithShape="1">
          <a:blip r:embed="rId6">
            <a:alphaModFix/>
          </a:blip>
          <a:srcRect l="18943"/>
          <a:stretch/>
        </p:blipFill>
        <p:spPr>
          <a:xfrm>
            <a:off x="8690360" y="3978000"/>
            <a:ext cx="3501640" cy="28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"/>
          <p:cNvCxnSpPr/>
          <p:nvPr/>
        </p:nvCxnSpPr>
        <p:spPr>
          <a:xfrm>
            <a:off x="4967991" y="3193143"/>
            <a:ext cx="7045045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967992" y="3310735"/>
            <a:ext cx="7045044" cy="3886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buSzPts val="1800"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ЕДИНСТВО ЛАБОРАТОРНОГО СООБЩЕСТВА РОССИИ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9DE007-728E-6E43-A153-7D3B96331242}"/>
              </a:ext>
            </a:extLst>
          </p:cNvPr>
          <p:cNvSpPr txBox="1"/>
          <p:nvPr/>
        </p:nvSpPr>
        <p:spPr>
          <a:xfrm>
            <a:off x="3991205" y="2641870"/>
            <a:ext cx="79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</a:pPr>
            <a:r>
              <a:rPr lang="ru-RU" sz="2400" b="1" dirty="0">
                <a:solidFill>
                  <a:schemeClr val="tx1"/>
                </a:solidFill>
              </a:rPr>
              <a:t>Годков Михаил Андреевич, д.м.н., Президент </a:t>
            </a:r>
            <a:r>
              <a:rPr lang="ru-RU" sz="2400" b="1" dirty="0" smtClean="0">
                <a:solidFill>
                  <a:schemeClr val="tx1"/>
                </a:solidFill>
              </a:rPr>
              <a:t>ФЛМ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rgbClr val="0070C0"/>
              </a:buClr>
              <a:buSzPts val="4000"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–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ИНФОРМАЦИОННЫЙ ПОРТАЛ 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FEDLAB.RU</a:t>
            </a:r>
            <a:endParaRPr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8" name="Google Shape;168;p31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1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31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" name="Google Shape;171;p31"/>
          <p:cNvPicPr preferRelativeResize="0"/>
          <p:nvPr/>
        </p:nvPicPr>
        <p:blipFill rotWithShape="1">
          <a:blip r:embed="rId4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690" r="7529" b="8005"/>
          <a:stretch/>
        </p:blipFill>
        <p:spPr>
          <a:xfrm>
            <a:off x="2907401" y="1705604"/>
            <a:ext cx="8822401" cy="4411324"/>
          </a:xfrm>
          <a:prstGeom prst="rect">
            <a:avLst/>
          </a:prstGeom>
        </p:spPr>
      </p:pic>
      <p:pic>
        <p:nvPicPr>
          <p:cNvPr id="15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6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2;p9" descr="https://s13.stc.all.kpcdn.net/share/i/12/10223500/wr-960.jpg"/>
          <p:cNvPicPr preferRelativeResize="0"/>
          <p:nvPr/>
        </p:nvPicPr>
        <p:blipFill rotWithShape="1">
          <a:blip r:embed="rId7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– цифровое сообщество</a:t>
            </a:r>
            <a:endParaRPr dirty="0"/>
          </a:p>
        </p:txBody>
      </p:sp>
      <p:sp>
        <p:nvSpPr>
          <p:cNvPr id="168" name="Google Shape;168;p31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1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31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" name="Google Shape;171;p31"/>
          <p:cNvPicPr preferRelativeResize="0"/>
          <p:nvPr/>
        </p:nvPicPr>
        <p:blipFill rotWithShape="1">
          <a:blip r:embed="rId4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3447" y="1363810"/>
            <a:ext cx="929186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ИНФОРМАЦИОННЫЙ ПОРТАЛ </a:t>
            </a:r>
            <a:r>
              <a:rPr lang="en-GB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FEDLAB.RU</a:t>
            </a:r>
            <a:r>
              <a:rPr lang="ru-RU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В ЧИСЛАХ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65674" y="6385709"/>
            <a:ext cx="2302233" cy="369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solidFill>
                  <a:srgbClr val="C00000"/>
                </a:solidFill>
                <a:sym typeface="Calibri"/>
              </a:rPr>
              <a:t>ДАННЫЕ НА 01.02.2021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76087" y="3751652"/>
            <a:ext cx="2109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1 900 000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2380" y="2067632"/>
            <a:ext cx="1637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24 000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56317" y="2067631"/>
            <a:ext cx="1511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40 000</a:t>
            </a:r>
            <a:endParaRPr lang="ru-RU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09664" y="3715905"/>
            <a:ext cx="1374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ru-RU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5 500</a:t>
            </a:r>
            <a:endParaRPr lang="ru-RU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9664" y="2722474"/>
            <a:ext cx="209223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ЗАРЕГИСТРИРОВАННЫХ 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ПОЛЬЗОВАТЕЛЕЙ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ЛИЧНЫМ КАБИНЕТОМ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456317" y="2682151"/>
            <a:ext cx="22477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ПОДПИСЧИКОВ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НА АДРЕСНЫЕ РАССЫЛКИ 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АССОЦИАЦИИ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14230" y="4386198"/>
            <a:ext cx="1967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ПОДПИСЧИКОВ </a:t>
            </a: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В СОЦИАЛЬНЫХ СЕТЯХ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456317" y="4383124"/>
            <a:ext cx="15728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ПРОСМОТРОВ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РЕСУРСОВ САЙТА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В 2020 г.</a:t>
            </a:r>
          </a:p>
        </p:txBody>
      </p:sp>
      <p:pic>
        <p:nvPicPr>
          <p:cNvPr id="1027" name="Picture 3" descr="instagra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39" y="3771553"/>
            <a:ext cx="684401" cy="8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63" y="3745745"/>
            <a:ext cx="684401" cy="8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outub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41" y="4300925"/>
            <a:ext cx="684401" cy="8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kontakte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39" y="4300925"/>
            <a:ext cx="684401" cy="8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44" y="5321248"/>
            <a:ext cx="1332000" cy="1332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339" y="3742667"/>
            <a:ext cx="1376056" cy="14372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27" y="2083852"/>
            <a:ext cx="1332000" cy="1332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484016" y="5207496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НОВОСТИ</a:t>
            </a:r>
            <a:endParaRPr lang="ru-RU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10692" y="5844128"/>
            <a:ext cx="21194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РАССЫЛКА ДАЙДЖЕСТА </a:t>
            </a: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НОВОСТЕЙ ОТРАСЛИ </a:t>
            </a: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КАЖДЫЙ ВТОРНИК</a:t>
            </a:r>
            <a:endParaRPr lang="ru-RU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082">
            <a:off x="9992488" y="4387200"/>
            <a:ext cx="594707" cy="7142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339" y="2096681"/>
            <a:ext cx="1332320" cy="1332320"/>
          </a:xfrm>
          <a:prstGeom prst="rect">
            <a:avLst/>
          </a:prstGeom>
        </p:spPr>
      </p:pic>
      <p:pic>
        <p:nvPicPr>
          <p:cNvPr id="43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18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22;p9" descr="https://s13.stc.all.kpcdn.net/share/i/12/10223500/wr-960.jpg"/>
          <p:cNvPicPr preferRelativeResize="0"/>
          <p:nvPr/>
        </p:nvPicPr>
        <p:blipFill rotWithShape="1">
          <a:blip r:embed="rId19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8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a9d15e85c_6_13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– цифровое сообщество</a:t>
            </a:r>
            <a:endParaRPr/>
          </a:p>
        </p:txBody>
      </p:sp>
      <p:sp>
        <p:nvSpPr>
          <p:cNvPr id="183" name="Google Shape;183;gba9d15e85c_6_13"/>
          <p:cNvSpPr/>
          <p:nvPr/>
        </p:nvSpPr>
        <p:spPr>
          <a:xfrm rot="-5400000">
            <a:off x="-2267850" y="2267852"/>
            <a:ext cx="6858000" cy="23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ba9d15e85c_6_13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gba9d15e85c_6_13"/>
          <p:cNvCxnSpPr/>
          <p:nvPr/>
        </p:nvCxnSpPr>
        <p:spPr>
          <a:xfrm>
            <a:off x="2833460" y="1278618"/>
            <a:ext cx="909180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gba9d15e85c_6_13"/>
          <p:cNvSpPr/>
          <p:nvPr/>
        </p:nvSpPr>
        <p:spPr>
          <a:xfrm>
            <a:off x="10147079" y="6385709"/>
            <a:ext cx="2044800" cy="3693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ba9d15e85c_6_13"/>
          <p:cNvSpPr/>
          <p:nvPr/>
        </p:nvSpPr>
        <p:spPr>
          <a:xfrm>
            <a:off x="7567151" y="1550644"/>
            <a:ext cx="5859000" cy="50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2833460" y="1387658"/>
            <a:ext cx="9291865" cy="46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ИНФОРМАЦИОННЫЙ ПОРТАЛ </a:t>
            </a:r>
            <a:r>
              <a:rPr lang="en-GB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FEDLAB.RU</a:t>
            </a: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- ЛИЧНЫЙ КАБИНЕТ 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68286" y="1862178"/>
            <a:ext cx="67950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Упрощенная регистрация на мероприятия 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Получение сертификатов НМО, дипломов, сертификатов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Доступ к библиотеке профессиональных материалов, в </a:t>
            </a:r>
            <a:r>
              <a:rPr lang="ru-RU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т.ч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заказ необходимых печатных изданий или электронных медиа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Участие в живых дискуссиях на форуме для обсуждения насущных вопросов с членами сообщества и специалистами ФЛМ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Обращение к экспертам профильных комитетов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Участие в отчетной-выборной жизни ФЛМ, опросах</a:t>
            </a:r>
          </a:p>
          <a:p>
            <a:pPr marL="449263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Получение консультаций от юридической службы ФЛМ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Подача заявки на получение грантов ФЛМ 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Подача заявки на вступление в ассоциацию</a:t>
            </a:r>
          </a:p>
          <a:p>
            <a:pPr marL="449263" lvl="0" indent="-2667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Сервис для подачи тезисов и постеров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2616589" y="2582360"/>
            <a:ext cx="2571234" cy="3176523"/>
            <a:chOff x="2711904" y="3377521"/>
            <a:chExt cx="2571234" cy="3176523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2711904" y="3377521"/>
              <a:ext cx="2571234" cy="3176523"/>
            </a:xfrm>
            <a:prstGeom prst="roundRect">
              <a:avLst>
                <a:gd name="adj" fmla="val 365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081" y="3435865"/>
              <a:ext cx="716979" cy="71565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000" y="3450638"/>
              <a:ext cx="686111" cy="6861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515" y="5763278"/>
              <a:ext cx="686111" cy="68611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580" b="95860" l="4700" r="95760">
                          <a14:foregroundMark x1="64000" y1="23760" x2="64000" y2="23760"/>
                          <a14:foregroundMark x1="68640" y1="25080" x2="68640" y2="250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4477" r="4680" b="5235"/>
            <a:stretch/>
          </p:blipFill>
          <p:spPr>
            <a:xfrm>
              <a:off x="3639515" y="4242842"/>
              <a:ext cx="686111" cy="68611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515" y="5020487"/>
              <a:ext cx="686111" cy="686111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160" y="4242842"/>
              <a:ext cx="686111" cy="68611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160" y="3450638"/>
              <a:ext cx="686111" cy="686111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377" y="5020487"/>
              <a:ext cx="683678" cy="686111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645" y="5706598"/>
              <a:ext cx="789394" cy="798969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32"/>
            <a:stretch/>
          </p:blipFill>
          <p:spPr>
            <a:xfrm>
              <a:off x="4469315" y="4242842"/>
              <a:ext cx="681480" cy="68611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000" y="5020487"/>
              <a:ext cx="686111" cy="686111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" t="4330" r="4752" b="6594"/>
            <a:stretch/>
          </p:blipFill>
          <p:spPr>
            <a:xfrm>
              <a:off x="2837160" y="5763278"/>
              <a:ext cx="686111" cy="6861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– цифровое сообщество</a:t>
            </a:r>
            <a:endParaRPr/>
          </a:p>
        </p:txBody>
      </p:sp>
      <p:sp>
        <p:nvSpPr>
          <p:cNvPr id="213" name="Google Shape;213;p3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7" name="Google Shape;217;p3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2"/>
          <p:cNvSpPr/>
          <p:nvPr/>
        </p:nvSpPr>
        <p:spPr>
          <a:xfrm>
            <a:off x="2892102" y="1753880"/>
            <a:ext cx="871243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Журнал «Лабораторная служба»</a:t>
            </a:r>
            <a:endParaRPr sz="2000" b="1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Книги из наследия В.В. Меньшикова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2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Учебники</a:t>
            </a:r>
            <a:endParaRPr lang="ru-RU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2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Методические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рекомендации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Монографии коллег по ключевым проблемам лабораторной медицины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Доступ к записям трансляций 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он-</a:t>
            </a:r>
            <a:r>
              <a:rPr lang="ru-RU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лайн</a:t>
            </a:r>
            <a:r>
              <a:rPr lang="ru-RU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мероприятий 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2833460" y="1357317"/>
            <a:ext cx="9291865" cy="46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ЭЛЕКТРОННАЯ БИБЛИОТЕКА ФЛМ НА </a:t>
            </a:r>
            <a:r>
              <a:rPr lang="en-GB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FEDLAB.RU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71" y="3755131"/>
            <a:ext cx="1348513" cy="1912806"/>
          </a:xfrm>
          <a:prstGeom prst="rect">
            <a:avLst/>
          </a:prstGeom>
        </p:spPr>
      </p:pic>
      <p:pic>
        <p:nvPicPr>
          <p:cNvPr id="7170" name="Picture 2" descr="Исследования вне лаборатории. Средства, технологии, условия применения. Меньшиков В.В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06" y="3756638"/>
            <a:ext cx="1361851" cy="19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линическое руководство Тица по лабораторным теста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79" y="3751555"/>
            <a:ext cx="1338153" cy="191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Диагностические пробы: от пациента до лаборатории. В.Г.Гудер с соавт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54" y="3751556"/>
            <a:ext cx="1309409" cy="191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линическая лабораторная диагностика. Учебник в 2-х томах. Том 1 под ред.В.В. Долгова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885" y="3751555"/>
            <a:ext cx="1348437" cy="1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 Тезисы VI Российского конгресса лабораторной медицины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443" y="3751555"/>
            <a:ext cx="1367839" cy="19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4"/>
          <a:srcRect l="72374" t="5152" b="16012"/>
          <a:stretch/>
        </p:blipFill>
        <p:spPr>
          <a:xfrm>
            <a:off x="4037736" y="5831116"/>
            <a:ext cx="1162096" cy="923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/>
          <a:srcRect l="71210" t="3125" r="2993" b="6097"/>
          <a:stretch/>
        </p:blipFill>
        <p:spPr>
          <a:xfrm>
            <a:off x="8702583" y="5835347"/>
            <a:ext cx="1171575" cy="9154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/>
          <a:srcRect l="36228" t="5152" r="35468" b="16012"/>
          <a:stretch/>
        </p:blipFill>
        <p:spPr>
          <a:xfrm>
            <a:off x="5178243" y="5831116"/>
            <a:ext cx="1190626" cy="9239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/>
          <a:srcRect t="5152" r="72077" b="16012"/>
          <a:stretch/>
        </p:blipFill>
        <p:spPr>
          <a:xfrm>
            <a:off x="2884763" y="5831116"/>
            <a:ext cx="1174562" cy="9239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/>
          <a:srcRect l="2514" t="3125" r="70641" b="6097"/>
          <a:stretch/>
        </p:blipFill>
        <p:spPr>
          <a:xfrm>
            <a:off x="6368869" y="5835347"/>
            <a:ext cx="1219200" cy="9154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5"/>
          <a:srcRect l="37022" t="3125" r="37156" b="6097"/>
          <a:stretch/>
        </p:blipFill>
        <p:spPr>
          <a:xfrm>
            <a:off x="7514138" y="5835347"/>
            <a:ext cx="1172719" cy="915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a9d15e85c_6_13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</a:t>
            </a:r>
            <a:r>
              <a:rPr lang="ru-RU" sz="40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– журнал «Лабораторная служба»</a:t>
            </a:r>
            <a:endParaRPr dirty="0"/>
          </a:p>
        </p:txBody>
      </p:sp>
      <p:sp>
        <p:nvSpPr>
          <p:cNvPr id="183" name="Google Shape;183;gba9d15e85c_6_13"/>
          <p:cNvSpPr/>
          <p:nvPr/>
        </p:nvSpPr>
        <p:spPr>
          <a:xfrm rot="-5400000">
            <a:off x="-2267850" y="2267852"/>
            <a:ext cx="6858000" cy="23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ba9d15e85c_6_13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gba9d15e85c_6_13"/>
          <p:cNvCxnSpPr/>
          <p:nvPr/>
        </p:nvCxnSpPr>
        <p:spPr>
          <a:xfrm>
            <a:off x="2833460" y="1278618"/>
            <a:ext cx="909180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gba9d15e85c_6_13"/>
          <p:cNvSpPr/>
          <p:nvPr/>
        </p:nvSpPr>
        <p:spPr>
          <a:xfrm>
            <a:off x="10147079" y="6385709"/>
            <a:ext cx="2044800" cy="3693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ba9d15e85c_6_13"/>
          <p:cNvSpPr/>
          <p:nvPr/>
        </p:nvSpPr>
        <p:spPr>
          <a:xfrm>
            <a:off x="7567151" y="1550644"/>
            <a:ext cx="5859000" cy="50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Изображение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55" y="2051796"/>
            <a:ext cx="21177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12"/>
          <p:cNvSpPr>
            <a:spLocks noChangeArrowheads="1"/>
          </p:cNvSpPr>
          <p:nvPr/>
        </p:nvSpPr>
        <p:spPr bwMode="auto">
          <a:xfrm>
            <a:off x="5366807" y="2086178"/>
            <a:ext cx="6337300" cy="31393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2800" dirty="0" smtClean="0">
                <a:latin typeface="Tahoma" pitchFamily="34" charset="0"/>
              </a:rPr>
              <a:t>За 2020 год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dirty="0" smtClean="0">
                <a:latin typeface="Tahoma" pitchFamily="34" charset="0"/>
              </a:rPr>
              <a:t>17 </a:t>
            </a:r>
            <a:r>
              <a:rPr lang="ru-RU" altLang="ru-RU" sz="2800" dirty="0">
                <a:latin typeface="Tahoma" pitchFamily="34" charset="0"/>
              </a:rPr>
              <a:t>921 просмотр статей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dirty="0" smtClean="0">
                <a:latin typeface="Tahoma" pitchFamily="34" charset="0"/>
              </a:rPr>
              <a:t>1 </a:t>
            </a:r>
            <a:r>
              <a:rPr lang="ru-RU" altLang="ru-RU" sz="2800" dirty="0">
                <a:latin typeface="Tahoma" pitchFamily="34" charset="0"/>
              </a:rPr>
              <a:t>442 </a:t>
            </a:r>
            <a:r>
              <a:rPr lang="ru-RU" altLang="ru-RU" sz="2400" dirty="0">
                <a:latin typeface="Tahoma" pitchFamily="34" charset="0"/>
              </a:rPr>
              <a:t>«скачиваний» материалов </a:t>
            </a:r>
            <a:endParaRPr lang="ru-RU" altLang="ru-RU" sz="2400" dirty="0" smtClean="0">
              <a:latin typeface="Tahoma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 smtClean="0">
                <a:latin typeface="Tahoma" pitchFamily="34" charset="0"/>
              </a:rPr>
              <a:t>Долгосрочный «портфель» публикаций</a:t>
            </a:r>
            <a:endParaRPr lang="ru-RU" altLang="ru-RU" sz="2400" dirty="0">
              <a:latin typeface="Tahoma" pitchFamily="34" charset="0"/>
            </a:endParaRPr>
          </a:p>
        </p:txBody>
      </p: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3517634" y="5455398"/>
            <a:ext cx="60055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журнал «Лабораторная служба» входит в </a:t>
            </a:r>
            <a:r>
              <a:rPr lang="ru-RU" altLang="ru-RU" sz="280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ВАК и РИНЦ</a:t>
            </a:r>
            <a:endParaRPr lang="ru-RU" altLang="ru-RU" sz="28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43499" y="1357317"/>
            <a:ext cx="9291865" cy="46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ГЛАВНЫЙ РЕДАКТОР  –  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А.В.М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ОШКИН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a9d15e85c_6_13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</a:t>
            </a:r>
            <a:r>
              <a:rPr lang="ru-RU" sz="40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– журнал «Лабораторная служба»</a:t>
            </a:r>
            <a:endParaRPr dirty="0"/>
          </a:p>
        </p:txBody>
      </p:sp>
      <p:sp>
        <p:nvSpPr>
          <p:cNvPr id="183" name="Google Shape;183;gba9d15e85c_6_13"/>
          <p:cNvSpPr/>
          <p:nvPr/>
        </p:nvSpPr>
        <p:spPr>
          <a:xfrm rot="-5400000">
            <a:off x="-2267850" y="2267852"/>
            <a:ext cx="6858000" cy="23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ba9d15e85c_6_13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gba9d15e85c_6_13"/>
          <p:cNvCxnSpPr/>
          <p:nvPr/>
        </p:nvCxnSpPr>
        <p:spPr>
          <a:xfrm>
            <a:off x="2833460" y="1278618"/>
            <a:ext cx="909180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gba9d15e85c_6_13"/>
          <p:cNvSpPr/>
          <p:nvPr/>
        </p:nvSpPr>
        <p:spPr>
          <a:xfrm>
            <a:off x="10147079" y="6385709"/>
            <a:ext cx="2044800" cy="3693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ba9d15e85c_6_13"/>
          <p:cNvSpPr/>
          <p:nvPr/>
        </p:nvSpPr>
        <p:spPr>
          <a:xfrm>
            <a:off x="7567151" y="1550644"/>
            <a:ext cx="5859000" cy="50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260" y="1060076"/>
            <a:ext cx="9144000" cy="3819141"/>
          </a:xfrm>
          <a:prstGeom prst="rect">
            <a:avLst/>
          </a:prstGeom>
        </p:spPr>
      </p:pic>
      <p:pic>
        <p:nvPicPr>
          <p:cNvPr id="16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360" y="4816872"/>
            <a:ext cx="9144000" cy="1079500"/>
          </a:xfrm>
          <a:prstGeom prst="rect">
            <a:avLst/>
          </a:prstGeom>
        </p:spPr>
      </p:pic>
      <p:pic>
        <p:nvPicPr>
          <p:cNvPr id="17" name="Изображение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360" y="5825067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a9d15e85c_6_13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</a:t>
            </a:r>
            <a:r>
              <a:rPr lang="ru-RU" sz="40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– ЮРИДИЧЕСКАЯ СЛУЖБА</a:t>
            </a:r>
            <a:endParaRPr dirty="0"/>
          </a:p>
        </p:txBody>
      </p:sp>
      <p:sp>
        <p:nvSpPr>
          <p:cNvPr id="183" name="Google Shape;183;gba9d15e85c_6_13"/>
          <p:cNvSpPr/>
          <p:nvPr/>
        </p:nvSpPr>
        <p:spPr>
          <a:xfrm rot="-5400000">
            <a:off x="-2267850" y="2267852"/>
            <a:ext cx="6858000" cy="23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ba9d15e85c_6_13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gba9d15e85c_6_13"/>
          <p:cNvCxnSpPr/>
          <p:nvPr/>
        </p:nvCxnSpPr>
        <p:spPr>
          <a:xfrm>
            <a:off x="2833460" y="1278618"/>
            <a:ext cx="909180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gba9d15e85c_6_13"/>
          <p:cNvSpPr/>
          <p:nvPr/>
        </p:nvSpPr>
        <p:spPr>
          <a:xfrm>
            <a:off x="10147079" y="6385709"/>
            <a:ext cx="2044800" cy="3693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ba9d15e85c_6_13"/>
          <p:cNvSpPr/>
          <p:nvPr/>
        </p:nvSpPr>
        <p:spPr>
          <a:xfrm>
            <a:off x="7567151" y="1550644"/>
            <a:ext cx="5859000" cy="50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Прямоугольник 6"/>
          <p:cNvSpPr>
            <a:spLocks noChangeArrowheads="1"/>
          </p:cNvSpPr>
          <p:nvPr/>
        </p:nvSpPr>
        <p:spPr bwMode="auto">
          <a:xfrm>
            <a:off x="3351035" y="1816403"/>
            <a:ext cx="705154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dirty="0">
                <a:latin typeface="Tahoma" pitchFamily="34" charset="0"/>
              </a:rPr>
              <a:t>Работой Юридической службы руководит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dirty="0" smtClean="0">
                <a:latin typeface="Tahoma" pitchFamily="34" charset="0"/>
              </a:rPr>
              <a:t>д.м.н</a:t>
            </a:r>
            <a:r>
              <a:rPr lang="ru-RU" altLang="ru-RU" sz="2400" dirty="0">
                <a:latin typeface="Tahoma" pitchFamily="34" charset="0"/>
              </a:rPr>
              <a:t>., профессор, врач высшей категории, эксперт Ассоциации «ФЛМ</a:t>
            </a:r>
            <a:r>
              <a:rPr lang="ru-RU" altLang="ru-RU" sz="2400" dirty="0" smtClean="0">
                <a:latin typeface="Tahoma" pitchFamily="34" charset="0"/>
              </a:rPr>
              <a:t>»</a:t>
            </a:r>
            <a:r>
              <a:rPr lang="ru-RU" altLang="ru-RU" sz="2400" dirty="0">
                <a:latin typeface="Tahoma" pitchFamily="34" charset="0"/>
              </a:rPr>
              <a:t> </a:t>
            </a:r>
            <a:r>
              <a:rPr lang="ru-RU" altLang="ru-RU" sz="2400" dirty="0" err="1" smtClean="0">
                <a:latin typeface="Tahoma" pitchFamily="34" charset="0"/>
              </a:rPr>
              <a:t>Т.И.Долгих</a:t>
            </a:r>
            <a:endParaRPr lang="ru-RU" altLang="ru-RU" sz="2400" dirty="0">
              <a:latin typeface="Tahoma" pitchFamily="34" charset="0"/>
            </a:endParaRPr>
          </a:p>
        </p:txBody>
      </p:sp>
      <p:sp>
        <p:nvSpPr>
          <p:cNvPr id="29" name="Прямоугольник 7"/>
          <p:cNvSpPr>
            <a:spLocks noChangeArrowheads="1"/>
          </p:cNvSpPr>
          <p:nvPr/>
        </p:nvSpPr>
        <p:spPr bwMode="auto">
          <a:xfrm>
            <a:off x="2833459" y="4031690"/>
            <a:ext cx="83264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0" dirty="0">
                <a:latin typeface="Helvetica" pitchFamily="34" charset="0"/>
                <a:cs typeface="Helvetica" pitchFamily="34" charset="0"/>
              </a:rPr>
              <a:t>Членам Ассоциации </a:t>
            </a:r>
            <a:r>
              <a:rPr lang="ru-RU" altLang="ru-RU" sz="2400" b="0" dirty="0" smtClean="0">
                <a:latin typeface="Helvetica" pitchFamily="34" charset="0"/>
                <a:cs typeface="Helvetica" pitchFamily="34" charset="0"/>
              </a:rPr>
              <a:t>могут </a:t>
            </a:r>
            <a:r>
              <a:rPr lang="ru-RU" altLang="ru-RU" sz="2400" b="0" dirty="0">
                <a:latin typeface="Helvetica" pitchFamily="34" charset="0"/>
                <a:cs typeface="Helvetica" pitchFamily="34" charset="0"/>
              </a:rPr>
              <a:t>присылать свои вопросы </a:t>
            </a:r>
            <a:r>
              <a:rPr lang="ru-RU" altLang="ru-RU" sz="2400" b="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altLang="ru-RU" sz="2400" b="0" dirty="0">
                <a:latin typeface="Helvetica" pitchFamily="34" charset="0"/>
                <a:cs typeface="Helvetica" pitchFamily="34" charset="0"/>
              </a:rPr>
              <a:t>через специальную форму на вкладке «Защита интересов»/«Юридическая помощь» на сайте Ассоциации «ФЛМ» </a:t>
            </a:r>
            <a:r>
              <a:rPr lang="ru-RU" altLang="ru-RU" sz="2400" dirty="0" smtClean="0">
                <a:latin typeface="Helvetica" pitchFamily="34" charset="0"/>
                <a:cs typeface="Helvetica" pitchFamily="34" charset="0"/>
              </a:rPr>
              <a:t>www.fedlab.ru/law</a:t>
            </a:r>
            <a:endParaRPr lang="ru-RU" altLang="ru-RU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5885" y="5819362"/>
            <a:ext cx="7021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ОБРАБОТАНО БОЛЕЕ 500 ЗАПРОСОВ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ctrTitle"/>
          </p:nvPr>
        </p:nvSpPr>
        <p:spPr>
          <a:xfrm>
            <a:off x="2711899" y="432925"/>
            <a:ext cx="86397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ФЛМ – СОЦИАЛЬНАЯ </a:t>
            </a:r>
            <a:r>
              <a:rPr lang="ru-RU" sz="3200" b="1" dirty="0">
                <a:solidFill>
                  <a:srgbClr val="0070C0"/>
                </a:solidFill>
              </a:rPr>
              <a:t>ОТВЕТСТВЕННОСТЬ</a:t>
            </a:r>
            <a:endParaRPr sz="3200" b="1" dirty="0">
              <a:solidFill>
                <a:srgbClr val="0070C0"/>
              </a:solidFill>
            </a:endParaRPr>
          </a:p>
        </p:txBody>
      </p:sp>
      <p:sp>
        <p:nvSpPr>
          <p:cNvPr id="119" name="Google Shape;119;p9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9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9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9"/>
          <p:cNvSpPr/>
          <p:nvPr/>
        </p:nvSpPr>
        <p:spPr>
          <a:xfrm>
            <a:off x="2833460" y="1550644"/>
            <a:ext cx="9035417" cy="197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9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149" t="31123" r="226" b="-80"/>
          <a:stretch/>
        </p:blipFill>
        <p:spPr>
          <a:xfrm>
            <a:off x="2903432" y="4601969"/>
            <a:ext cx="6452851" cy="89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9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101137" y="1944480"/>
            <a:ext cx="6781800" cy="151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1;p31"/>
          <p:cNvPicPr preferRelativeResize="0"/>
          <p:nvPr/>
        </p:nvPicPr>
        <p:blipFill rotWithShape="1">
          <a:blip r:embed="rId10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2843499" y="1357317"/>
            <a:ext cx="929186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ГУМАНИТАРНЫЙ ПРОЕКТ 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ФЛМ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2843499" y="3503691"/>
            <a:ext cx="9091800" cy="9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2000" b="1" dirty="0" smtClean="0">
                <a:sym typeface="Helvetica Neue"/>
              </a:rPr>
              <a:t>Успешно </a:t>
            </a:r>
            <a:r>
              <a:rPr lang="ru-RU" sz="2000" b="1" dirty="0">
                <a:sym typeface="Helvetica Neue"/>
              </a:rPr>
              <a:t>реализована </a:t>
            </a:r>
            <a:r>
              <a:rPr lang="ru-RU" sz="2000" b="1" dirty="0" smtClean="0">
                <a:sym typeface="Helvetica Neue"/>
              </a:rPr>
              <a:t>гуманитарная </a:t>
            </a:r>
            <a:r>
              <a:rPr lang="ru-RU" sz="2000" b="1" dirty="0">
                <a:sym typeface="Helvetica Neue"/>
              </a:rPr>
              <a:t>акция в поддержку медицинских специалистов по борьбе с </a:t>
            </a:r>
            <a:r>
              <a:rPr lang="ru-RU" sz="2000" b="1" dirty="0" smtClean="0">
                <a:sym typeface="Helvetica Neue"/>
              </a:rPr>
              <a:t>COVID-19: в </a:t>
            </a:r>
            <a:r>
              <a:rPr lang="ru-RU" sz="2000" b="1" dirty="0">
                <a:sym typeface="Helvetica Neue"/>
              </a:rPr>
              <a:t>первую очередь </a:t>
            </a:r>
            <a:r>
              <a:rPr lang="ru-RU" sz="2000" b="1" dirty="0" smtClean="0">
                <a:sym typeface="Helvetica Neue"/>
              </a:rPr>
              <a:t>обеспечение питанием</a:t>
            </a:r>
            <a:endParaRPr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19400" y="1944480"/>
            <a:ext cx="2106257" cy="1512559"/>
          </a:xfrm>
          <a:prstGeom prst="rect">
            <a:avLst/>
          </a:prstGeom>
          <a:solidFill>
            <a:srgbClr val="C00000"/>
          </a:solidFill>
        </p:spPr>
        <p:txBody>
          <a:bodyPr wrap="none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29 марта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3 июня </a:t>
            </a:r>
          </a:p>
          <a:p>
            <a:pPr algn="ctr"/>
            <a:r>
              <a:rPr lang="ru-RU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года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446708" y="4595386"/>
            <a:ext cx="2478592" cy="933323"/>
            <a:chOff x="9337708" y="4591469"/>
            <a:chExt cx="2478592" cy="93332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9337708" y="4598052"/>
              <a:ext cx="2478592" cy="926740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anchor="ctr" anchorCtr="0">
              <a:noAutofit/>
            </a:bodyPr>
            <a:lstStyle/>
            <a:p>
              <a:pPr algn="ctr"/>
              <a:endParaRPr lang="ru-RU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042368" y="4786338"/>
              <a:ext cx="12716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200"/>
              </a:pPr>
              <a:r>
                <a:rPr lang="ru-RU" sz="3200" b="1" dirty="0">
                  <a:solidFill>
                    <a:schemeClr val="bg1"/>
                  </a:solidFill>
                </a:rPr>
                <a:t>9 354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9450395" y="4591469"/>
              <a:ext cx="23659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1200"/>
              </a:pPr>
              <a:r>
                <a:rPr lang="ru-RU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ОБЕСПЕЧЕНО ПИТАНИЕМ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0004755" y="5217015"/>
              <a:ext cx="13468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SzPts val="1200"/>
              </a:pPr>
              <a:r>
                <a:rPr lang="ru-RU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СПЕЦИАЛИСТА</a:t>
              </a:r>
              <a:endParaRPr lang="ru-RU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833460" y="5598280"/>
            <a:ext cx="905946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833460" y="4474330"/>
            <a:ext cx="905946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903432" y="5743023"/>
            <a:ext cx="8971933" cy="618226"/>
            <a:chOff x="2810126" y="5767483"/>
            <a:chExt cx="8971933" cy="618226"/>
          </a:xfrm>
        </p:grpSpPr>
        <p:pic>
          <p:nvPicPr>
            <p:cNvPr id="130" name="Google Shape;130;p9"/>
            <p:cNvPicPr preferRelativeResize="0"/>
            <p:nvPr/>
          </p:nvPicPr>
          <p:blipFill rotWithShape="1">
            <a:blip r:embed="rId11">
              <a:alphaModFix/>
            </a:blip>
            <a:srcRect t="11104" b="50669"/>
            <a:stretch/>
          </p:blipFill>
          <p:spPr>
            <a:xfrm>
              <a:off x="2810126" y="5835149"/>
              <a:ext cx="4860280" cy="378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30;p9"/>
            <p:cNvPicPr preferRelativeResize="0"/>
            <p:nvPr/>
          </p:nvPicPr>
          <p:blipFill rotWithShape="1">
            <a:blip r:embed="rId11">
              <a:alphaModFix/>
            </a:blip>
            <a:srcRect l="5819" t="52173" r="83277" b="4410"/>
            <a:stretch/>
          </p:blipFill>
          <p:spPr>
            <a:xfrm>
              <a:off x="7670406" y="5767483"/>
              <a:ext cx="762000" cy="618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30;p9"/>
            <p:cNvPicPr preferRelativeResize="0"/>
            <p:nvPr/>
          </p:nvPicPr>
          <p:blipFill rotWithShape="1">
            <a:blip r:embed="rId11">
              <a:alphaModFix/>
            </a:blip>
            <a:srcRect l="25769" t="45692"/>
            <a:stretch/>
          </p:blipFill>
          <p:spPr>
            <a:xfrm>
              <a:off x="8345290" y="5798542"/>
              <a:ext cx="3436769" cy="5123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ФЛМ – ОН-ЛАЙН </a:t>
            </a:r>
            <a:r>
              <a:rPr lang="ru-RU" sz="3200" b="1" dirty="0">
                <a:solidFill>
                  <a:srgbClr val="0070C0"/>
                </a:solidFill>
              </a:rPr>
              <a:t>ФОРМАТ МЕРОПРИЯТИЙ</a:t>
            </a:r>
            <a:endParaRPr sz="3200" b="1" dirty="0">
              <a:solidFill>
                <a:srgbClr val="0070C0"/>
              </a:solidFill>
            </a:endParaRPr>
          </a:p>
        </p:txBody>
      </p:sp>
      <p:sp>
        <p:nvSpPr>
          <p:cNvPr id="230" name="Google Shape;230;p33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33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33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4" name="Google Shape;234;p33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2483141" y="1343178"/>
            <a:ext cx="965222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ОБРАЗОВАТЕЛЬНАЯ ДЕЯТЕЛЬНОСТЬ В ПЕРИОД ПАНДЕМИИ 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COVID-19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60" y="2777633"/>
            <a:ext cx="1804094" cy="180409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559" y="4680849"/>
            <a:ext cx="2967001" cy="160573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84" y="2777633"/>
            <a:ext cx="2134345" cy="182415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593" r="-916" b="-593"/>
          <a:stretch/>
        </p:blipFill>
        <p:spPr>
          <a:xfrm>
            <a:off x="6066846" y="4680849"/>
            <a:ext cx="5996338" cy="160573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58458" b="5974"/>
          <a:stretch/>
        </p:blipFill>
        <p:spPr>
          <a:xfrm>
            <a:off x="7672159" y="2753123"/>
            <a:ext cx="4391025" cy="182860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7" name="Google Shape;238;p33">
            <a:extLst>
              <a:ext uri="{FF2B5EF4-FFF2-40B4-BE49-F238E27FC236}">
                <a16:creationId xmlns:a16="http://schemas.microsoft.com/office/drawing/2014/main" xmlns="" id="{DF2BA51A-3945-6644-A51B-09CED82BCAF6}"/>
              </a:ext>
            </a:extLst>
          </p:cNvPr>
          <p:cNvSpPr/>
          <p:nvPr/>
        </p:nvSpPr>
        <p:spPr>
          <a:xfrm>
            <a:off x="2819400" y="1824946"/>
            <a:ext cx="9091840" cy="107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С марта по декабрь 2020 года было проведено 21 мероприятие в формате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он-</a:t>
            </a:r>
            <a:r>
              <a:rPr lang="ru-RU" sz="1800" b="1" dirty="0" err="1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лайн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. 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>
              <a:buSzPts val="1200"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Разработана собственная онлайн-платформа для проведения научных мероприятий и виртуальных отраслевых экспозиций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5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0070C0"/>
              </a:buClr>
              <a:buSzPts val="4000"/>
            </a:pPr>
            <a:r>
              <a:rPr lang="ru-RU" sz="3200" b="1" dirty="0" smtClean="0">
                <a:solidFill>
                  <a:srgbClr val="0070C0"/>
                </a:solidFill>
              </a:rPr>
              <a:t>ФЛМ – ОН-ЛАЙН </a:t>
            </a:r>
            <a:r>
              <a:rPr lang="ru-RU" sz="3200" b="1" dirty="0">
                <a:solidFill>
                  <a:srgbClr val="0070C0"/>
                </a:solidFill>
              </a:rPr>
              <a:t>ФОРМАТ МЕРОПРИЯТИЙ</a:t>
            </a:r>
            <a:endParaRPr sz="3200" b="1" dirty="0">
              <a:solidFill>
                <a:srgbClr val="0070C0"/>
              </a:solidFill>
            </a:endParaRPr>
          </a:p>
        </p:txBody>
      </p:sp>
      <p:sp>
        <p:nvSpPr>
          <p:cNvPr id="244" name="Google Shape;244;p34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4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34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34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2843499" y="1439311"/>
            <a:ext cx="929186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ИТОГОВАЯ СТАТИСТИКА 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 </a:t>
            </a: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КОНГРЕССА РКЛМ 2020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ОН-ЛАЙН</a:t>
            </a:r>
            <a:endParaRPr lang="ru-RU" sz="2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499" y="2067632"/>
            <a:ext cx="6270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353535"/>
              </a:buClr>
              <a:buSzPts val="1200"/>
            </a:pPr>
            <a:r>
              <a:rPr lang="ru-RU" sz="6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ru-RU" sz="1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05790" y="3417630"/>
            <a:ext cx="25234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53535"/>
              </a:buClr>
              <a:buSzPts val="1200"/>
            </a:pPr>
            <a:r>
              <a:rPr lang="ru-RU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18 500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77797" y="2221520"/>
            <a:ext cx="1465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353535"/>
              </a:buClr>
              <a:buSzPts val="1200"/>
            </a:pPr>
            <a:r>
              <a:rPr lang="ru-RU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НАУЧНЫХ </a:t>
            </a:r>
          </a:p>
          <a:p>
            <a:pPr lvl="0">
              <a:buClr>
                <a:srgbClr val="353535"/>
              </a:buClr>
              <a:buSzPts val="1200"/>
            </a:pPr>
            <a:r>
              <a:rPr lang="ru-RU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3"/>
                  </a:ext>
                </a:extLst>
              </a:rPr>
              <a:t>СЕКЦИЙ</a:t>
            </a:r>
            <a:r>
              <a:rPr lang="ru-RU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1" dirty="0">
              <a:solidFill>
                <a:srgbClr val="FF66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51968" y="3417630"/>
            <a:ext cx="10967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53535"/>
              </a:buClr>
              <a:buSzPts val="1200"/>
            </a:pPr>
            <a:r>
              <a:rPr lang="ru-RU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ru-RU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04301" y="2067632"/>
            <a:ext cx="10166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53535"/>
              </a:buClr>
              <a:buSzPts val="1200"/>
            </a:pPr>
            <a:r>
              <a:rPr lang="ru-RU" sz="6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ru-RU" sz="1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02528" y="4798408"/>
            <a:ext cx="14734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53535"/>
              </a:buClr>
              <a:buSzPts val="1200"/>
            </a:pPr>
            <a:r>
              <a:rPr lang="ru-RU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08965" y="2067632"/>
            <a:ext cx="10166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53535"/>
              </a:buClr>
              <a:buSzPts val="1200"/>
            </a:pPr>
            <a:r>
              <a:rPr lang="ru-RU" sz="6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sz="1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68265" y="4798408"/>
            <a:ext cx="10438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53535"/>
              </a:buClr>
              <a:buSzPts val="1200"/>
            </a:pPr>
            <a:r>
              <a:rPr lang="ru-RU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60622" y="2221520"/>
            <a:ext cx="2066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53535"/>
              </a:buClr>
              <a:buSzPts val="1200"/>
            </a:pPr>
            <a:r>
              <a:rPr lang="ru-RU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ТЕМАТИЧЕСКИХ </a:t>
            </a:r>
          </a:p>
          <a:p>
            <a:pPr>
              <a:buClr>
                <a:srgbClr val="353535"/>
              </a:buClr>
              <a:buSzPts val="1200"/>
            </a:pPr>
            <a:r>
              <a:rPr lang="ru-RU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ФОРУМОВ</a:t>
            </a:r>
            <a:endParaRPr lang="ru-RU" sz="2000" b="1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63574" y="2221520"/>
            <a:ext cx="1968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353535"/>
              </a:buClr>
              <a:buSzPts val="1200"/>
            </a:pPr>
            <a:r>
              <a:rPr lang="ru-RU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ДНЕЙ</a:t>
            </a:r>
          </a:p>
          <a:p>
            <a:pPr lvl="0">
              <a:buClr>
                <a:srgbClr val="353535"/>
              </a:buClr>
              <a:buSzPts val="1200"/>
            </a:pPr>
            <a:r>
              <a:rPr lang="ru-RU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ТРАНСЛЯЦИЙ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40689" y="3590989"/>
            <a:ext cx="1680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УЧАСТНИКОВ</a:t>
            </a: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ОНЛАЙН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802551" y="3602296"/>
            <a:ext cx="896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СТРАН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51844" y="3417630"/>
            <a:ext cx="15263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353535"/>
              </a:buClr>
              <a:buSzPts val="1200"/>
            </a:pPr>
            <a:r>
              <a:rPr lang="ru-RU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222</a:t>
            </a:r>
            <a:r>
              <a:rPr lang="ru-RU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529434" y="3602296"/>
            <a:ext cx="1174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ГОРОДА </a:t>
            </a: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РОССИИ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11686" y="5002045"/>
            <a:ext cx="1939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ДОКЛАДЧИКОВ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607756" y="5002411"/>
            <a:ext cx="90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СТРАН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05790" y="2143125"/>
            <a:ext cx="9233810" cy="940170"/>
          </a:xfrm>
          <a:prstGeom prst="roundRect">
            <a:avLst>
              <a:gd name="adj" fmla="val 9575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827968" y="3504002"/>
            <a:ext cx="9233810" cy="940170"/>
          </a:xfrm>
          <a:prstGeom prst="roundRect">
            <a:avLst>
              <a:gd name="adj" fmla="val 957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850146" y="4864879"/>
            <a:ext cx="9233810" cy="940170"/>
          </a:xfrm>
          <a:prstGeom prst="roundRect">
            <a:avLst>
              <a:gd name="adj" fmla="val 957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НАМ - 7 ЛЕТ</a:t>
            </a:r>
            <a:endParaRPr dirty="0"/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6363" y="1368951"/>
            <a:ext cx="953828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Ассоциация 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«Федерация лабораторной медицины – ФЛМ»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800" b="1" dirty="0" smtClean="0">
                <a:solidFill>
                  <a:srgbClr val="52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крупнейшее </a:t>
            </a: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профессиональное объединение специалистов лабораторной </a:t>
            </a:r>
            <a:r>
              <a:rPr lang="ru-RU" sz="1800" b="1" dirty="0" smtClean="0">
                <a:solidFill>
                  <a:srgbClr val="52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медицины</a:t>
            </a:r>
            <a:endParaRPr lang="ru-RU" sz="1800" b="1" dirty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 smtClean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Учреждена 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2014 году пятью профессиональными общественными </a:t>
            </a:r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сообществами: Москва (2), 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Красноярск, Иркутск, Новосибирск</a:t>
            </a:r>
          </a:p>
          <a:p>
            <a:endParaRPr lang="ru-RU" sz="1600" dirty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9D0A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</a:t>
            </a:r>
            <a:endParaRPr lang="ru-RU" sz="2400" dirty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0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Активное участие профессионального сообщества в совершенствовании системы здравоохранения </a:t>
            </a:r>
            <a:r>
              <a:rPr lang="ru-RU" sz="2000" b="1" dirty="0" smtClean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РФ в </a:t>
            </a:r>
            <a:r>
              <a:rPr lang="ru-RU" sz="20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соответствии с ФЗ №323 для повышения качества и доступности </a:t>
            </a:r>
            <a:r>
              <a:rPr lang="ru-RU" sz="2000" b="1" dirty="0" smtClean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населению </a:t>
            </a:r>
            <a:r>
              <a:rPr lang="ru-RU" sz="20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современной лабораторной медицины</a:t>
            </a:r>
          </a:p>
          <a:p>
            <a:pPr algn="just"/>
            <a:r>
              <a:rPr lang="ru-RU" sz="1600" b="1" dirty="0">
                <a:solidFill>
                  <a:srgbClr val="9D0A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rgbClr val="9D0A0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9D0A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</a:t>
            </a:r>
            <a:endParaRPr lang="ru-RU" sz="2400" dirty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Совершенствование нормативной </a:t>
            </a:r>
            <a:r>
              <a:rPr lang="ru-RU" sz="20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базы </a:t>
            </a:r>
            <a:r>
              <a:rPr lang="ru-RU" sz="2000" b="1" dirty="0" smtClean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сфере лабораторной медицины и обращения медицинских </a:t>
            </a:r>
            <a:r>
              <a:rPr lang="ru-RU" sz="2000" b="1" dirty="0" smtClean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изделий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/>
              <a:buAutoNum type="arabicPeriod"/>
            </a:pPr>
            <a:r>
              <a:rPr lang="ru-RU" sz="20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Содействие профессиональному развитию и повышению квалификации персонала лабораторной службы России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Защита прав и интересов членов профессионального сообщества</a:t>
            </a:r>
          </a:p>
        </p:txBody>
      </p:sp>
      <p:pic>
        <p:nvPicPr>
          <p:cNvPr id="14" name="Google Shape;97;p2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0070C0"/>
              </a:buClr>
              <a:buSzPts val="4000"/>
            </a:pPr>
            <a:r>
              <a:rPr lang="ru-RU" sz="3200" b="1" dirty="0" smtClean="0">
                <a:solidFill>
                  <a:srgbClr val="0070C0"/>
                </a:solidFill>
              </a:rPr>
              <a:t>ФЛМ – ОН-ЛАЙН </a:t>
            </a:r>
            <a:r>
              <a:rPr lang="ru-RU" sz="3200" b="1" dirty="0">
                <a:solidFill>
                  <a:srgbClr val="0070C0"/>
                </a:solidFill>
              </a:rPr>
              <a:t>ФОРМАТ МЕРОПРИЯТИЙ</a:t>
            </a:r>
            <a:endParaRPr sz="3200" b="1" dirty="0">
              <a:solidFill>
                <a:srgbClr val="0070C0"/>
              </a:solidFill>
            </a:endParaRPr>
          </a:p>
        </p:txBody>
      </p:sp>
      <p:sp>
        <p:nvSpPr>
          <p:cNvPr id="244" name="Google Shape;244;p34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4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34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34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2843499" y="1439311"/>
            <a:ext cx="929186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ПЛАТФОРМА ДЛЯ ПРОВЕДЕНИЯ МЕРОПРИЯТИЙ </a:t>
            </a:r>
            <a:r>
              <a:rPr lang="ru-RU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ОН-ЛАЙН</a:t>
            </a:r>
            <a:endParaRPr lang="ru-RU" sz="2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298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3460" y="2124311"/>
            <a:ext cx="1467880" cy="113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98;p40"/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833460" y="3305411"/>
            <a:ext cx="1467880" cy="113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98;p40"/>
          <p:cNvPicPr preferRelativeResize="0"/>
          <p:nvPr/>
        </p:nvPicPr>
        <p:blipFill rotWithShape="1">
          <a:blip r:embed="rId7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833460" y="4526984"/>
            <a:ext cx="1467880" cy="113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98;p40"/>
          <p:cNvPicPr preferRelativeResize="0"/>
          <p:nvPr/>
        </p:nvPicPr>
        <p:blipFill rotWithShape="1">
          <a:blip r:embed="rId7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833460" y="5715236"/>
            <a:ext cx="1467880" cy="11360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Прямоугольник 36"/>
          <p:cNvSpPr/>
          <p:nvPr/>
        </p:nvSpPr>
        <p:spPr>
          <a:xfrm>
            <a:off x="4433887" y="2124311"/>
            <a:ext cx="7329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ПРЯМАЯ ТРАНСЛЯЦИЯ МЕРОПРИЯТИЯ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433887" y="3307529"/>
            <a:ext cx="7329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ИНТЕРАКТИВНАЯ ВЫСТАВКА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510087" y="4526984"/>
            <a:ext cx="7329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ЖИВОЙ ЧАТ ДЛЯ ОБЩЕНИЯ С ДОКЛАДЧИКОМ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510087" y="5757387"/>
            <a:ext cx="7329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НМО / ОПРОСЫ / ПОЛНАЯ СТАТИСТИКА</a:t>
            </a:r>
          </a:p>
        </p:txBody>
      </p:sp>
    </p:spTree>
    <p:extLst>
      <p:ext uri="{BB962C8B-B14F-4D97-AF65-F5344CB8AC3E}">
        <p14:creationId xmlns:p14="http://schemas.microsoft.com/office/powerpoint/2010/main" val="414668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0070C0"/>
              </a:buClr>
              <a:buSzPts val="4000"/>
            </a:pPr>
            <a:r>
              <a:rPr lang="ru-RU" sz="4000" b="1" dirty="0">
                <a:solidFill>
                  <a:srgbClr val="0070C0"/>
                </a:solidFill>
              </a:rPr>
              <a:t>ПЛАН МЕРОПРИЯТИЙ ФЛМ В 2021 ГОДУ</a:t>
            </a:r>
          </a:p>
        </p:txBody>
      </p:sp>
      <p:sp>
        <p:nvSpPr>
          <p:cNvPr id="288" name="Google Shape;288;p40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0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0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2" name="Google Shape;292;p40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4"/>
          <a:stretch/>
        </p:blipFill>
        <p:spPr>
          <a:xfrm>
            <a:off x="2794576" y="4337974"/>
            <a:ext cx="4299577" cy="138269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6" b="58365"/>
          <a:stretch/>
        </p:blipFill>
        <p:spPr>
          <a:xfrm>
            <a:off x="7366325" y="2117764"/>
            <a:ext cx="4270769" cy="1122756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819399" y="3367957"/>
            <a:ext cx="2181225" cy="396000"/>
          </a:xfrm>
          <a:prstGeom prst="rect">
            <a:avLst/>
          </a:prstGeom>
          <a:solidFill>
            <a:srgbClr val="00B0F0"/>
          </a:solidFill>
        </p:spPr>
        <p:txBody>
          <a:bodyPr wrap="square" anchor="ctr" anchorCtr="0">
            <a:no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2-14 мая 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ru-RU" sz="1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366325" y="3290652"/>
            <a:ext cx="2320236" cy="396000"/>
          </a:xfrm>
          <a:prstGeom prst="rect">
            <a:avLst/>
          </a:prstGeom>
          <a:solidFill>
            <a:srgbClr val="0084C8"/>
          </a:solidFill>
        </p:spPr>
        <p:txBody>
          <a:bodyPr wrap="square" anchor="ctr" anchorCtr="0">
            <a:no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июня 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ru-RU" sz="1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819400" y="5726856"/>
            <a:ext cx="2245064" cy="396000"/>
          </a:xfrm>
          <a:prstGeom prst="rect">
            <a:avLst/>
          </a:prstGeom>
          <a:solidFill>
            <a:srgbClr val="EA6A3B"/>
          </a:solidFill>
        </p:spPr>
        <p:txBody>
          <a:bodyPr wrap="square" anchor="ctr" anchorCtr="0">
            <a:no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15-17 сентября 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  <a:endParaRPr lang="ru-RU" sz="1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524609" y="5720665"/>
            <a:ext cx="2341124" cy="396000"/>
          </a:xfrm>
          <a:prstGeom prst="rect">
            <a:avLst/>
          </a:prstGeom>
          <a:solidFill>
            <a:srgbClr val="56698F"/>
          </a:solidFill>
        </p:spPr>
        <p:txBody>
          <a:bodyPr wrap="square" anchor="ctr" anchorCtr="0">
            <a:no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декабря </a:t>
            </a:r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  <a:endParaRPr lang="ru-RU" sz="1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99010" y="3366881"/>
            <a:ext cx="1782496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/>
          <a:p>
            <a:pPr algn="r"/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Москва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865733" y="3290652"/>
            <a:ext cx="1782497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/>
          <a:p>
            <a:pPr algn="r"/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Санкт-Петербург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230440" y="5720665"/>
            <a:ext cx="1782497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/>
          <a:p>
            <a:pPr algn="r"/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Москва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0031709" y="5720665"/>
            <a:ext cx="1782496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/>
          <a:p>
            <a:pPr algn="r"/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Санкт-Петербург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524609" y="4502132"/>
            <a:ext cx="4289596" cy="1155113"/>
            <a:chOff x="7620278" y="5444097"/>
            <a:chExt cx="4289596" cy="1155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620278" y="5444097"/>
              <a:ext cx="4289596" cy="1155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00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4"/>
            <a:stretch/>
          </p:blipFill>
          <p:spPr>
            <a:xfrm>
              <a:off x="7731287" y="5561776"/>
              <a:ext cx="4028626" cy="888594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2794576" y="2072247"/>
            <a:ext cx="4329340" cy="1136904"/>
            <a:chOff x="2794576" y="1927698"/>
            <a:chExt cx="4329340" cy="113690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4366095" y="2028398"/>
              <a:ext cx="25154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>
                  <a:solidFill>
                    <a:srgbClr val="15264B"/>
                  </a:solidFill>
                  <a:latin typeface="Georgia" panose="02040502050405020303" pitchFamily="18" charset="0"/>
                </a:rPr>
                <a:t>XXVI Всероссийская научно-практическая конференция с международным участием 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384360" y="2452013"/>
              <a:ext cx="273955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b="1" dirty="0">
                  <a:solidFill>
                    <a:srgbClr val="15264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КЛИНИЧЕСКАЯ ЛАБОРАТОРИЯ: </a:t>
              </a:r>
              <a:br>
                <a:rPr lang="ru-RU" sz="1300" b="1" dirty="0">
                  <a:solidFill>
                    <a:srgbClr val="15264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>
                  <a:solidFill>
                    <a:srgbClr val="15264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ОТ АНАЛИТИКИ К ДИАГНОЗУ</a:t>
              </a: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576" y="1927698"/>
              <a:ext cx="1571518" cy="1136904"/>
            </a:xfrm>
            <a:prstGeom prst="rect">
              <a:avLst/>
            </a:prstGeom>
          </p:spPr>
        </p:pic>
      </p:grpSp>
      <p:cxnSp>
        <p:nvCxnSpPr>
          <p:cNvPr id="63" name="Прямая соединительная линия 62"/>
          <p:cNvCxnSpPr/>
          <p:nvPr/>
        </p:nvCxnSpPr>
        <p:spPr>
          <a:xfrm>
            <a:off x="2833460" y="4100068"/>
            <a:ext cx="9027974" cy="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7144369" y="2067632"/>
            <a:ext cx="33088" cy="4055670"/>
          </a:xfrm>
          <a:prstGeom prst="line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843499" y="1439311"/>
            <a:ext cx="908180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ПРИГЛАШАЕМ К УЧАСТИЮ!</a:t>
            </a:r>
          </a:p>
        </p:txBody>
      </p:sp>
    </p:spTree>
    <p:extLst>
      <p:ext uri="{BB962C8B-B14F-4D97-AF65-F5344CB8AC3E}">
        <p14:creationId xmlns:p14="http://schemas.microsoft.com/office/powerpoint/2010/main" val="32164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ИТОГ</a:t>
            </a:r>
            <a:endParaRPr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8" name="Google Shape;288;p40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0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0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2" name="Google Shape;292;p40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833460" y="1501203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Федерация – активно работающая, растущая и финансово устойчивая профессиональная общественная организация</a:t>
            </a: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ПРОБЛЕМЫ</a:t>
            </a:r>
            <a:endParaRPr dirty="0"/>
          </a:p>
        </p:txBody>
      </p:sp>
      <p:sp>
        <p:nvSpPr>
          <p:cNvPr id="288" name="Google Shape;288;p40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0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0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2" name="Google Shape;292;p40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89736" y="1426140"/>
            <a:ext cx="913556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Bef>
                <a:spcPts val="600"/>
              </a:spcBef>
              <a:buAutoNum type="arabicPeriod"/>
            </a:pP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Несовершенство нормативной базы по</a:t>
            </a:r>
          </a:p>
          <a:p>
            <a:pPr marL="361950" lvl="3" indent="-361950">
              <a:spcBef>
                <a:spcPts val="600"/>
              </a:spcBef>
              <a:buFont typeface="+mj-lt"/>
              <a:buAutoNum type="alphaLcParenR"/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Технологическим проблемам</a:t>
            </a:r>
          </a:p>
          <a:p>
            <a:pPr marL="361950" lvl="3" indent="-361950">
              <a:spcBef>
                <a:spcPts val="600"/>
              </a:spcBef>
              <a:buFont typeface="+mj-lt"/>
              <a:buAutoNum type="alphaLcParenR"/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Лечебно-диагностическим вопросам: клин. и </a:t>
            </a:r>
            <a:r>
              <a:rPr lang="ru-RU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метод.рекомендации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стандарты и пр. </a:t>
            </a:r>
          </a:p>
          <a:p>
            <a:pPr marL="361950" lvl="3" indent="-361950">
              <a:spcBef>
                <a:spcPts val="600"/>
              </a:spcBef>
              <a:buFont typeface="+mj-lt"/>
              <a:buAutoNum type="alphaLcParenR"/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Организационным вопросам</a:t>
            </a:r>
          </a:p>
          <a:p>
            <a:pPr marL="361950" lvl="3" indent="-361950">
              <a:spcBef>
                <a:spcPts val="600"/>
              </a:spcBef>
              <a:buFont typeface="+mj-lt"/>
              <a:buAutoNum type="alphaLcParenR"/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Образовательной деятельности</a:t>
            </a:r>
          </a:p>
          <a:p>
            <a:pPr marL="361950" lvl="3" indent="-361950">
              <a:spcBef>
                <a:spcPts val="600"/>
              </a:spcBef>
              <a:buFont typeface="+mj-lt"/>
              <a:buAutoNum type="alphaLcParenR"/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Кадровой политики и кадрам </a:t>
            </a:r>
          </a:p>
          <a:p>
            <a:pPr marL="361950" indent="-361950">
              <a:spcBef>
                <a:spcPts val="600"/>
              </a:spcBef>
              <a:buAutoNum type="arabicPeriod"/>
            </a:pP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Нехватка авторитета общественных организаций = недоверие людей</a:t>
            </a:r>
          </a:p>
          <a:p>
            <a:pPr marL="361950" indent="-361950">
              <a:spcBef>
                <a:spcPts val="600"/>
              </a:spcBef>
              <a:buAutoNum type="arabicPeriod"/>
            </a:pP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Низкий охват членов лабораторного сообщества, раздробленность профессионального сообщества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0070C0"/>
                </a:solidFill>
              </a:rPr>
              <a:t>ПЛАНЫ НА БУДУЩЕЕ</a:t>
            </a:r>
            <a:endParaRPr/>
          </a:p>
        </p:txBody>
      </p:sp>
      <p:sp>
        <p:nvSpPr>
          <p:cNvPr id="288" name="Google Shape;288;p40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0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0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2" name="Google Shape;292;p40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493788" y="1459985"/>
            <a:ext cx="9509418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Bef>
                <a:spcPts val="600"/>
              </a:spcBef>
              <a:buAutoNum type="arabicPeriod"/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Разработка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и обновление нормативной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базы</a:t>
            </a:r>
          </a:p>
          <a:p>
            <a:pPr marL="361950" indent="-361950">
              <a:spcBef>
                <a:spcPts val="600"/>
              </a:spcBef>
              <a:buAutoNum type="arabicPeriod"/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Увеличение численности и охвата специалистов всех профилей КЛД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  <a:buAutoNum type="arabicPeriod" startAt="3"/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Участие в формировании и работе </a:t>
            </a:r>
            <a:r>
              <a:rPr lang="ru-RU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аккредитационных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комиссий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ru-RU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4.   Экспертиза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проектов оптимизации лабораторной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службы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	Защита прав специалистов лабораторной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службы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Интеграция и координация профильных кафедр КЛД</a:t>
            </a: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7.   Совершенствование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и аккредитация образовательных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	Проекта приказа по правилам проведения лабораторных.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исследований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	Активизация работы профильных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комитетов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10.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	Развитие сети региональных комитетов по всей стране</a:t>
            </a: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11.   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разработке и обновлении клинических рекомендации:</a:t>
            </a:r>
          </a:p>
          <a:p>
            <a:pPr marL="714375"/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Шаг 1. Утверждения списка устаревших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тестов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4375"/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Шаг 2. Участие клиницистов в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работе ФЛМ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12.  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Развитие отношений с профессиональными ИТ компаниями и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он-</a:t>
            </a:r>
            <a:r>
              <a:rPr lang="ru-RU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лайн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-студиями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– проведение научных и образовательных мероприятий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он-</a:t>
            </a:r>
            <a:r>
              <a:rPr lang="ru-RU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лайн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14375"/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0070C0"/>
                </a:solidFill>
              </a:rPr>
              <a:t>ПЛАНЫ НА БУДУЩЕЕ</a:t>
            </a:r>
            <a:endParaRPr/>
          </a:p>
        </p:txBody>
      </p:sp>
      <p:sp>
        <p:nvSpPr>
          <p:cNvPr id="288" name="Google Shape;288;p40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0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0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2" name="Google Shape;292;p40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21;p9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04002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2;p9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71;p31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67284" y="1733266"/>
            <a:ext cx="4995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ИНТЕГРАЦИЯ В ФЛМ ПОДАВЛЯЮЩЕГО ЧИСЛА ЧЛЕНОВ ЛАБОРАТОРНОГО СООБЩЕСТВА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0114" y="4117075"/>
            <a:ext cx="4995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 ЕДИНСТВЕ НАША СИЛА!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/>
          <p:cNvSpPr/>
          <p:nvPr/>
        </p:nvSpPr>
        <p:spPr>
          <a:xfrm rot="-5400000">
            <a:off x="4105275" y="-1228723"/>
            <a:ext cx="6858002" cy="93154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5"/>
          <p:cNvSpPr txBox="1">
            <a:spLocks noGrp="1"/>
          </p:cNvSpPr>
          <p:nvPr>
            <p:ph type="ctrTitle"/>
          </p:nvPr>
        </p:nvSpPr>
        <p:spPr>
          <a:xfrm>
            <a:off x="3826329" y="1142566"/>
            <a:ext cx="7103374" cy="195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ru-RU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СПАСИБО </a:t>
            </a:r>
            <a:br>
              <a:rPr lang="ru-RU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 ВНИМАНИЕ</a:t>
            </a:r>
            <a:endParaRPr/>
          </a:p>
        </p:txBody>
      </p:sp>
      <p:pic>
        <p:nvPicPr>
          <p:cNvPr id="318" name="Google Shape;3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064" y="1365912"/>
            <a:ext cx="1476375" cy="144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5" descr="https://www.fhcp.ca/portals/0/Userfiles/Images/Comm%20Images/ThinkstockPhotos-510487654.jpg"/>
          <p:cNvPicPr preferRelativeResize="0"/>
          <p:nvPr/>
        </p:nvPicPr>
        <p:blipFill rotWithShape="1">
          <a:blip r:embed="rId4">
            <a:alphaModFix/>
          </a:blip>
          <a:srcRect r="16715"/>
          <a:stretch/>
        </p:blipFill>
        <p:spPr>
          <a:xfrm>
            <a:off x="744245" y="3978002"/>
            <a:ext cx="3598317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5">
            <a:alphaModFix/>
          </a:blip>
          <a:srcRect l="29536" r="-1"/>
          <a:stretch/>
        </p:blipFill>
        <p:spPr>
          <a:xfrm flipH="1">
            <a:off x="4434591" y="3978000"/>
            <a:ext cx="3643086" cy="29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 descr="https://s13.stc.all.kpcdn.net/share/i/12/10223500/wr-960.jpg"/>
          <p:cNvPicPr preferRelativeResize="0"/>
          <p:nvPr/>
        </p:nvPicPr>
        <p:blipFill rotWithShape="1">
          <a:blip r:embed="rId6">
            <a:alphaModFix/>
          </a:blip>
          <a:srcRect l="18943"/>
          <a:stretch/>
        </p:blipFill>
        <p:spPr>
          <a:xfrm>
            <a:off x="8156960" y="3978000"/>
            <a:ext cx="3501640" cy="28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15"/>
          <p:cNvCxnSpPr/>
          <p:nvPr/>
        </p:nvCxnSpPr>
        <p:spPr>
          <a:xfrm>
            <a:off x="4033610" y="3012168"/>
            <a:ext cx="4354286" cy="0"/>
          </a:xfrm>
          <a:prstGeom prst="straightConnector1">
            <a:avLst/>
          </a:prstGeom>
          <a:noFill/>
          <a:ln w="2857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" name="Google Shape;323;p15"/>
          <p:cNvSpPr/>
          <p:nvPr/>
        </p:nvSpPr>
        <p:spPr>
          <a:xfrm>
            <a:off x="4033610" y="3234713"/>
            <a:ext cx="74194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Годков Михаил Андреевич, д.м.н., Президент ФЛМ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НАМ - 7 ЛЕТ</a:t>
            </a:r>
            <a:endParaRPr dirty="0"/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97;p2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86106" y="2449585"/>
            <a:ext cx="5830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В единстве наша сила!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9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СЕГОДНЯ</a:t>
            </a:r>
            <a:endParaRPr lang="ru-RU" dirty="0"/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Группа 15"/>
          <p:cNvGrpSpPr/>
          <p:nvPr/>
        </p:nvGrpSpPr>
        <p:grpSpPr>
          <a:xfrm>
            <a:off x="2902173" y="1592545"/>
            <a:ext cx="5084290" cy="5033053"/>
            <a:chOff x="2813811" y="1537322"/>
            <a:chExt cx="5084290" cy="5033053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13811" y="1537322"/>
              <a:ext cx="5084290" cy="5033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4678527" y="1805761"/>
              <a:ext cx="1354859" cy="129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11281</a:t>
              </a:r>
              <a:endPara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  <a:p>
              <a:pPr algn="ctr"/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специалист</a:t>
              </a:r>
            </a:p>
            <a:p>
              <a:pPr algn="ctr"/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лабораторной</a:t>
              </a:r>
            </a:p>
            <a:p>
              <a:pPr algn="ctr"/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службы</a:t>
              </a:r>
              <a:endParaRPr lang="ru-RU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251237" y="2601233"/>
              <a:ext cx="120577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22</a:t>
              </a:r>
            </a:p>
            <a:p>
              <a:pPr algn="ctr"/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частные</a:t>
              </a:r>
            </a:p>
            <a:p>
              <a:pPr algn="ctr"/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лаборатории</a:t>
              </a:r>
              <a:endParaRPr lang="ru-RU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012169" y="2601233"/>
              <a:ext cx="152317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1800"/>
              </a:pPr>
              <a:r>
                <a:rPr lang="ru-RU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3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государственных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учреждения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137238" y="4205793"/>
              <a:ext cx="1521570" cy="129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1800"/>
              </a:pPr>
              <a:r>
                <a:rPr lang="ru-RU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2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 объединения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производителей 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и поставщиков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667306" y="5062840"/>
              <a:ext cx="1377300" cy="129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chemeClr val="dk1"/>
                </a:buClr>
                <a:buSzPts val="1800"/>
              </a:pPr>
              <a:r>
                <a:rPr lang="ru-RU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14</a:t>
              </a:r>
              <a:r>
                <a:rPr lang="ru-RU" sz="3200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 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общественных 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объединений 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специалистов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075307" y="4313515"/>
              <a:ext cx="1521570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ts val="800"/>
                </a:spcBef>
                <a:buClr>
                  <a:schemeClr val="dk1"/>
                </a:buClr>
                <a:buSzPts val="1800"/>
              </a:pPr>
              <a:r>
                <a:rPr lang="ru-RU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59</a:t>
              </a:r>
              <a:r>
                <a:rPr lang="ru-RU" sz="3200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 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производителей </a:t>
              </a:r>
            </a:p>
            <a:p>
              <a:pPr lvl="0" algn="ctr">
                <a:buClr>
                  <a:schemeClr val="dk1"/>
                </a:buClr>
                <a:buSzPts val="18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и поставщиков</a:t>
              </a:r>
              <a:endParaRPr lang="ru-RU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5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6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455" y1="21275" x2="36455" y2="21275"/>
                        <a14:foregroundMark x1="54094" y1="14821" x2="54922" y2="14821"/>
                        <a14:foregroundMark x1="69643" y1="18247" x2="69643" y2="18247"/>
                        <a14:foregroundMark x1="71254" y1="22869" x2="71254" y2="22869"/>
                        <a14:foregroundMark x1="84756" y1="4143" x2="84756" y2="4143"/>
                        <a14:foregroundMark x1="98258" y1="73785" x2="98258" y2="73785"/>
                        <a14:foregroundMark x1="97300" y1="78008" x2="97300" y2="78008"/>
                        <a14:foregroundMark x1="96429" y1="81833" x2="96429" y2="81833"/>
                        <a14:foregroundMark x1="98606" y1="70359" x2="98606" y2="70359"/>
                        <a14:foregroundMark x1="98301" y1="61673" x2="98301" y2="61673"/>
                        <a14:foregroundMark x1="99172" y1="39602" x2="99172" y2="39602"/>
                        <a14:foregroundMark x1="1394" y1="20478" x2="1394" y2="20478"/>
                        <a14:foregroundMark x1="31272" y1="25657" x2="31272" y2="25657"/>
                        <a14:foregroundMark x1="42422" y1="2311" x2="42422" y2="2311"/>
                        <a14:foregroundMark x1="43510" y1="4622" x2="43510" y2="4622"/>
                        <a14:foregroundMark x1="90375" y1="21275" x2="90375" y2="212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06" y="1370243"/>
            <a:ext cx="4131887" cy="2258501"/>
          </a:xfrm>
          <a:prstGeom prst="rect">
            <a:avLst/>
          </a:prstGeom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7" name="Google Shape;97;p2"/>
          <p:cNvPicPr preferRelativeResize="0"/>
          <p:nvPr/>
        </p:nvPicPr>
        <p:blipFill rotWithShape="1">
          <a:blip r:embed="rId9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65674" y="6385709"/>
            <a:ext cx="2302233" cy="369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solidFill>
                  <a:srgbClr val="C00000"/>
                </a:solidFill>
                <a:sym typeface="Calibri"/>
              </a:rPr>
              <a:t>ДАННЫЕ НА 01.02.2021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49620" y="1647126"/>
            <a:ext cx="27526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sym typeface="Calibri"/>
              </a:rPr>
              <a:t>В СТРУКТУРУ </a:t>
            </a:r>
            <a:br>
              <a:rPr lang="ru-RU" sz="2800" b="1" dirty="0">
                <a:solidFill>
                  <a:srgbClr val="C00000"/>
                </a:solidFill>
                <a:sym typeface="Calibri"/>
              </a:rPr>
            </a:br>
            <a:r>
              <a:rPr lang="ru-RU" sz="2800" b="1" dirty="0">
                <a:solidFill>
                  <a:srgbClr val="C00000"/>
                </a:solidFill>
                <a:sym typeface="Calibri"/>
              </a:rPr>
              <a:t>ФЛМ ВХОДЯТ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650661" y="3248042"/>
            <a:ext cx="3993943" cy="1769975"/>
            <a:chOff x="7645226" y="3226884"/>
            <a:chExt cx="3993943" cy="1769975"/>
          </a:xfrm>
        </p:grpSpPr>
        <p:sp>
          <p:nvSpPr>
            <p:cNvPr id="13" name="Шестиугольник 12"/>
            <p:cNvSpPr/>
            <p:nvPr/>
          </p:nvSpPr>
          <p:spPr>
            <a:xfrm rot="19757349">
              <a:off x="8635695" y="3226884"/>
              <a:ext cx="2053171" cy="1769975"/>
            </a:xfrm>
            <a:prstGeom prst="hexagon">
              <a:avLst>
                <a:gd name="adj" fmla="val 29133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>
              <a:off x="7645226" y="3239350"/>
              <a:ext cx="1914234" cy="1650202"/>
            </a:xfrm>
            <a:prstGeom prst="hexagon">
              <a:avLst>
                <a:gd name="adj" fmla="val 28325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Шестиугольник 23"/>
            <p:cNvSpPr/>
            <p:nvPr/>
          </p:nvSpPr>
          <p:spPr>
            <a:xfrm>
              <a:off x="9724935" y="3228747"/>
              <a:ext cx="1914234" cy="1650202"/>
            </a:xfrm>
            <a:prstGeom prst="hexagon">
              <a:avLst>
                <a:gd name="adj" fmla="val 28879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36022" y="3436279"/>
              <a:ext cx="1367101" cy="1209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1600"/>
              </a:pPr>
              <a:r>
                <a:rPr lang="ru-RU" sz="3600" b="1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16</a:t>
              </a:r>
              <a:endPara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  <a:p>
              <a:pPr lvl="0" algn="ctr">
                <a:lnSpc>
                  <a:spcPct val="107000"/>
                </a:lnSpc>
                <a:spcBef>
                  <a:spcPts val="800"/>
                </a:spcBef>
                <a:buClr>
                  <a:schemeClr val="dk1"/>
                </a:buClr>
                <a:buSzPts val="16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профильных комитетов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813618" y="3402372"/>
              <a:ext cx="1708592" cy="1209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1600"/>
              </a:pPr>
              <a:r>
                <a:rPr lang="ru-RU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14</a:t>
              </a:r>
            </a:p>
            <a:p>
              <a:pPr lvl="0" algn="ctr">
                <a:lnSpc>
                  <a:spcPct val="107000"/>
                </a:lnSpc>
                <a:spcBef>
                  <a:spcPts val="800"/>
                </a:spcBef>
                <a:buClr>
                  <a:schemeClr val="dk1"/>
                </a:buClr>
                <a:buSzPts val="1600"/>
              </a:pP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региональных </a:t>
              </a:r>
              <a:r>
                <a:rPr lang="ru-RU" b="1" dirty="0" smtClean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отделений</a:t>
              </a:r>
              <a:endParaRPr lang="ru-RU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4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СЕГОДНЯ</a:t>
            </a:r>
            <a:endParaRPr lang="ru-RU" dirty="0"/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65674" y="6385709"/>
            <a:ext cx="2302233" cy="369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solidFill>
                  <a:srgbClr val="C00000"/>
                </a:solidFill>
                <a:sym typeface="Calibri"/>
              </a:rPr>
              <a:t>ДАННЫЕ НА 01.02.2021</a:t>
            </a:r>
          </a:p>
        </p:txBody>
      </p:sp>
      <p:sp>
        <p:nvSpPr>
          <p:cNvPr id="27" name="Название 5"/>
          <p:cNvSpPr txBox="1">
            <a:spLocks/>
          </p:cNvSpPr>
          <p:nvPr/>
        </p:nvSpPr>
        <p:spPr>
          <a:xfrm>
            <a:off x="2831441" y="1278618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defRPr/>
            </a:pPr>
            <a:r>
              <a:rPr lang="ru-RU" dirty="0" smtClean="0"/>
              <a:t> </a:t>
            </a:r>
            <a:r>
              <a:rPr lang="ru-RU" sz="3700" b="1" dirty="0" smtClean="0">
                <a:solidFill>
                  <a:srgbClr val="C00000"/>
                </a:solidFill>
              </a:rPr>
              <a:t>СОСТАВ      АССОЦИАЦИИ   ФЛМ </a:t>
            </a:r>
            <a:endParaRPr lang="ru-RU" sz="3700" b="1" dirty="0">
              <a:solidFill>
                <a:srgbClr val="C00000"/>
              </a:solidFill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2567032" y="1878905"/>
            <a:ext cx="948794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СПЕЦИАЛИСТЫ С ВЫСШИМ ОБРАЗОВАНИЕМ : ВРАЧИ, </a:t>
            </a:r>
            <a:r>
              <a:rPr lang="ru-RU" altLang="ru-RU" sz="1500" dirty="0" smtClean="0">
                <a:latin typeface="Tahoma" pitchFamily="34" charset="0"/>
              </a:rPr>
              <a:t>БИОЛОГИ, АСПИРАНТЫ, ОРДИНАТОРЫ…</a:t>
            </a:r>
            <a:endParaRPr lang="ru-RU" altLang="ru-RU" sz="1500" dirty="0" smtClean="0">
              <a:latin typeface="Tahoma" pitchFamily="34" charset="0"/>
            </a:endParaRP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СРЕДНИЙ МЕДИЦИНСКИЙ ПЕРСОНАЛ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ОРГАНИЗАТОРЫ ЗДРАВООХРАНЕНИЯ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СПЕЦИАЛИСТЫ </a:t>
            </a:r>
            <a:r>
              <a:rPr lang="en-US" altLang="ru-RU" sz="1500" dirty="0" smtClean="0">
                <a:latin typeface="Tahoma" pitchFamily="34" charset="0"/>
              </a:rPr>
              <a:t>IT</a:t>
            </a:r>
            <a:r>
              <a:rPr lang="ru-RU" altLang="ru-RU" sz="1500" dirty="0" smtClean="0">
                <a:latin typeface="Tahoma" pitchFamily="34" charset="0"/>
              </a:rPr>
              <a:t>-ТЕХНОЛОГИЙ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НАУЧНЫЕ СОТРУДНИКИ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ПРОФЕССОРСКО-ПРЕПОДАВАТЕЛЬСКИЙ СОСТАВ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РАЗРАБОТЧИКИ И ПОСТАВЩИКИ ОБОРУДОВАНИЯ, РЕАГЕНТОВ И РАСХОДНЫХ МАТЕРИАЛОВ</a:t>
            </a:r>
          </a:p>
          <a:p>
            <a:pPr marL="228600" indent="-22860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БИЗНЕСМЕНЫ, ЭКОНОМИСТЫ, ЮРИСТЫ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endParaRPr lang="ru-RU" altLang="ru-RU" sz="1500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СЕГОДНЯ</a:t>
            </a:r>
            <a:endParaRPr lang="ru-RU" dirty="0"/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65674" y="6385709"/>
            <a:ext cx="2302233" cy="369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solidFill>
                  <a:srgbClr val="C00000"/>
                </a:solidFill>
                <a:sym typeface="Calibri"/>
              </a:rPr>
              <a:t>ДАННЫЕ НА 01.02.2021</a:t>
            </a:r>
          </a:p>
        </p:txBody>
      </p:sp>
      <p:sp>
        <p:nvSpPr>
          <p:cNvPr id="27" name="Название 5"/>
          <p:cNvSpPr txBox="1">
            <a:spLocks/>
          </p:cNvSpPr>
          <p:nvPr/>
        </p:nvSpPr>
        <p:spPr>
          <a:xfrm>
            <a:off x="2831441" y="1278618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defRPr/>
            </a:pPr>
            <a:r>
              <a:rPr lang="ru-RU" dirty="0" smtClean="0"/>
              <a:t> </a:t>
            </a:r>
            <a:r>
              <a:rPr lang="ru-RU" sz="3700" b="1" dirty="0" smtClean="0">
                <a:solidFill>
                  <a:srgbClr val="C00000"/>
                </a:solidFill>
              </a:rPr>
              <a:t>ПРОФИЛЬНЫЕ КОМИТЕТЫ АССОЦИАЦИИ ФЛМ </a:t>
            </a:r>
            <a:endParaRPr lang="ru-RU" sz="3700" b="1" dirty="0">
              <a:solidFill>
                <a:srgbClr val="C00000"/>
              </a:solidFill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2567032" y="1878905"/>
            <a:ext cx="9487948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образование, кадровое </a:t>
            </a:r>
            <a:r>
              <a:rPr lang="ru-RU" altLang="ru-RU" sz="1500" dirty="0">
                <a:latin typeface="Tahoma" pitchFamily="34" charset="0"/>
              </a:rPr>
              <a:t>и </a:t>
            </a:r>
            <a:r>
              <a:rPr lang="ru-RU" altLang="ru-RU" sz="1500" dirty="0" smtClean="0">
                <a:latin typeface="Tahoma" pitchFamily="34" charset="0"/>
              </a:rPr>
              <a:t>профессиональное развитие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работа </a:t>
            </a:r>
            <a:r>
              <a:rPr lang="ru-RU" altLang="ru-RU" sz="1500" dirty="0">
                <a:latin typeface="Tahoma" pitchFamily="34" charset="0"/>
              </a:rPr>
              <a:t>с </a:t>
            </a:r>
            <a:r>
              <a:rPr lang="ru-RU" altLang="ru-RU" sz="1500" dirty="0" smtClean="0">
                <a:latin typeface="Tahoma" pitchFamily="34" charset="0"/>
              </a:rPr>
              <a:t>клиницистами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Font typeface="Arial" pitchFamily="34" charset="0"/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лабораторная диагностика </a:t>
            </a:r>
            <a:r>
              <a:rPr lang="ru-RU" altLang="ru-RU" sz="1500" dirty="0">
                <a:latin typeface="Tahoma" pitchFamily="34" charset="0"/>
              </a:rPr>
              <a:t>в неотложной медицине 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Font typeface="Arial" pitchFamily="34" charset="0"/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стандартизация </a:t>
            </a:r>
            <a:r>
              <a:rPr lang="ru-RU" altLang="ru-RU" sz="1500" dirty="0">
                <a:latin typeface="Tahoma" pitchFamily="34" charset="0"/>
              </a:rPr>
              <a:t>и </a:t>
            </a:r>
            <a:r>
              <a:rPr lang="ru-RU" altLang="ru-RU" sz="1500" dirty="0" smtClean="0">
                <a:latin typeface="Tahoma" pitchFamily="34" charset="0"/>
              </a:rPr>
              <a:t>обеспечение </a:t>
            </a:r>
            <a:r>
              <a:rPr lang="ru-RU" altLang="ru-RU" sz="1500" dirty="0">
                <a:latin typeface="Tahoma" pitchFamily="34" charset="0"/>
              </a:rPr>
              <a:t>качества клинических лабораторных исследований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Font typeface="Arial" pitchFamily="34" charset="0"/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централизация </a:t>
            </a:r>
            <a:r>
              <a:rPr lang="ru-RU" altLang="ru-RU" sz="1500" dirty="0">
                <a:latin typeface="Tahoma" pitchFamily="34" charset="0"/>
              </a:rPr>
              <a:t>лабораторных исследований 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информационные технологии, цифровая медицина </a:t>
            </a:r>
            <a:r>
              <a:rPr lang="ru-RU" altLang="ru-RU" sz="1500" dirty="0">
                <a:latin typeface="Tahoma" pitchFamily="34" charset="0"/>
              </a:rPr>
              <a:t>и </a:t>
            </a:r>
            <a:r>
              <a:rPr lang="ru-RU" altLang="ru-RU" sz="1500" dirty="0" smtClean="0">
                <a:latin typeface="Tahoma" pitchFamily="34" charset="0"/>
              </a:rPr>
              <a:t>искусственный интеллект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Font typeface="Arial" pitchFamily="34" charset="0"/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разработка </a:t>
            </a:r>
            <a:r>
              <a:rPr lang="ru-RU" altLang="ru-RU" sz="1500" dirty="0">
                <a:latin typeface="Tahoma" pitchFamily="34" charset="0"/>
              </a:rPr>
              <a:t>и </a:t>
            </a:r>
            <a:r>
              <a:rPr lang="ru-RU" altLang="ru-RU" sz="1500" dirty="0" smtClean="0">
                <a:latin typeface="Tahoma" pitchFamily="34" charset="0"/>
              </a:rPr>
              <a:t>производство </a:t>
            </a:r>
            <a:r>
              <a:rPr lang="ru-RU" altLang="ru-RU" sz="1500" dirty="0">
                <a:latin typeface="Tahoma" pitchFamily="34" charset="0"/>
              </a:rPr>
              <a:t>медицинских изделий 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международное сотрудничество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Font typeface="Arial" pitchFamily="34" charset="0"/>
              <a:buAutoNum type="arabicPeriod"/>
            </a:pPr>
            <a:r>
              <a:rPr lang="ru-RU" altLang="ru-RU" sz="1500" dirty="0" err="1" smtClean="0">
                <a:latin typeface="Tahoma" pitchFamily="34" charset="0"/>
              </a:rPr>
              <a:t>преаналитика</a:t>
            </a:r>
            <a:r>
              <a:rPr lang="ru-RU" altLang="ru-RU" sz="1500" dirty="0" smtClean="0">
                <a:latin typeface="Tahoma" pitchFamily="34" charset="0"/>
              </a:rPr>
              <a:t> </a:t>
            </a:r>
            <a:endParaRPr lang="ru-RU" altLang="ru-RU" sz="1500" dirty="0">
              <a:latin typeface="Tahoma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err="1" smtClean="0">
                <a:latin typeface="Tahoma" pitchFamily="34" charset="0"/>
              </a:rPr>
              <a:t>гемостазиология</a:t>
            </a:r>
            <a:r>
              <a:rPr lang="ru-RU" altLang="ru-RU" sz="1500" dirty="0" smtClean="0">
                <a:latin typeface="Tahoma" pitchFamily="34" charset="0"/>
              </a:rPr>
              <a:t> 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клиническая цитология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микробиология</a:t>
            </a:r>
            <a:endParaRPr lang="ru-RU" altLang="ru-RU" sz="1500" dirty="0">
              <a:latin typeface="Tahoma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молекулярная диагностика </a:t>
            </a:r>
            <a:endParaRPr lang="ru-RU" altLang="ru-RU" sz="1500" dirty="0">
              <a:latin typeface="Tahoma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err="1" smtClean="0">
                <a:latin typeface="Tahoma" pitchFamily="34" charset="0"/>
              </a:rPr>
              <a:t>хроматографические</a:t>
            </a:r>
            <a:r>
              <a:rPr lang="ru-RU" altLang="ru-RU" sz="1500" dirty="0" smtClean="0">
                <a:latin typeface="Tahoma" pitchFamily="34" charset="0"/>
              </a:rPr>
              <a:t> методы исследования </a:t>
            </a: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аналитическая </a:t>
            </a:r>
            <a:r>
              <a:rPr lang="ru-RU" altLang="ru-RU" sz="1500" dirty="0">
                <a:latin typeface="Tahoma" pitchFamily="34" charset="0"/>
              </a:rPr>
              <a:t>и </a:t>
            </a:r>
            <a:r>
              <a:rPr lang="ru-RU" altLang="ru-RU" sz="1500" dirty="0" smtClean="0">
                <a:latin typeface="Tahoma" pitchFamily="34" charset="0"/>
              </a:rPr>
              <a:t>судебно-медицинская токсикология </a:t>
            </a:r>
            <a:endParaRPr lang="ru-RU" altLang="ru-RU" sz="1500" dirty="0">
              <a:latin typeface="Tahoma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ct val="0"/>
              </a:spcAft>
              <a:buAutoNum type="arabicPeriod"/>
            </a:pPr>
            <a:r>
              <a:rPr lang="ru-RU" altLang="ru-RU" sz="1500" dirty="0" smtClean="0">
                <a:latin typeface="Tahoma" pitchFamily="34" charset="0"/>
              </a:rPr>
              <a:t>молекулярно-биологические технологии</a:t>
            </a:r>
            <a:endParaRPr lang="ru-RU" altLang="ru-RU" sz="15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ru-RU" sz="4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ФЛМ СЕГОДНЯ</a:t>
            </a:r>
            <a:endParaRPr lang="ru-RU" dirty="0"/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65674" y="6385709"/>
            <a:ext cx="2302233" cy="369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b="1" dirty="0">
                <a:solidFill>
                  <a:srgbClr val="C00000"/>
                </a:solidFill>
                <a:sym typeface="Calibri"/>
              </a:rPr>
              <a:t>ДАННЫЕ НА 01.02.2021</a:t>
            </a: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2833460" y="1274482"/>
            <a:ext cx="82296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b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ТЕКУЩАЯ РАБОТА АССОЦИАЦИИ «ФЛМ»</a:t>
            </a:r>
            <a:endParaRPr lang="ru-RU" altLang="ru-RU" sz="24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Содержимое 3"/>
          <p:cNvSpPr txBox="1">
            <a:spLocks/>
          </p:cNvSpPr>
          <p:nvPr/>
        </p:nvSpPr>
        <p:spPr>
          <a:xfrm>
            <a:off x="2581593" y="1698735"/>
            <a:ext cx="9343705" cy="487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chemeClr val="tx1"/>
                </a:solidFill>
                <a:cs typeface="Arial" pitchFamily="34" charset="0"/>
              </a:rPr>
              <a:t>Экспертная деятельность в рамках системы непрерывного медицинского образования (баллы НМО) и работа в системе аккредитации специалистов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chemeClr val="tx1"/>
                </a:solidFill>
                <a:cs typeface="Arial" pitchFamily="34" charset="0"/>
              </a:rPr>
              <a:t>Совершенствованию </a:t>
            </a:r>
            <a:r>
              <a:rPr lang="ru-RU" altLang="ru-RU" sz="2000" b="1" dirty="0" err="1" smtClean="0">
                <a:solidFill>
                  <a:schemeClr val="tx1"/>
                </a:solidFill>
                <a:cs typeface="Arial" pitchFamily="34" charset="0"/>
              </a:rPr>
              <a:t>проф.стандартов</a:t>
            </a: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altLang="ru-RU" sz="2000" b="1" dirty="0">
                <a:solidFill>
                  <a:schemeClr val="tx1"/>
                </a:solidFill>
                <a:cs typeface="Arial" pitchFamily="34" charset="0"/>
              </a:rPr>
              <a:t>специалистов в области клинической лабораторной диагностики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Разработка: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cs typeface="Arial" pitchFamily="34" charset="0"/>
              </a:rPr>
              <a:t>клинических </a:t>
            </a:r>
            <a:r>
              <a:rPr lang="ru-RU" altLang="ru-RU" b="1" dirty="0">
                <a:solidFill>
                  <a:schemeClr val="tx1"/>
                </a:solidFill>
                <a:cs typeface="Arial" pitchFamily="34" charset="0"/>
              </a:rPr>
              <a:t>рекомендаций в части, касающейся лабораторной </a:t>
            </a:r>
            <a:r>
              <a:rPr lang="ru-RU" altLang="ru-RU" b="1" dirty="0" smtClean="0">
                <a:solidFill>
                  <a:schemeClr val="tx1"/>
                </a:solidFill>
                <a:cs typeface="Arial" pitchFamily="34" charset="0"/>
              </a:rPr>
              <a:t>диагностик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tx1"/>
                </a:solidFill>
                <a:cs typeface="Arial" pitchFamily="34" charset="0"/>
              </a:rPr>
              <a:t>методических рекомендаций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Совершенствование </a:t>
            </a:r>
            <a:r>
              <a:rPr lang="ru-RU" altLang="ru-RU" sz="2000" b="1" dirty="0">
                <a:solidFill>
                  <a:schemeClr val="tx1"/>
                </a:solidFill>
                <a:cs typeface="Arial" pitchFamily="34" charset="0"/>
              </a:rPr>
              <a:t>ФСЛИ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Система </a:t>
            </a:r>
            <a:r>
              <a:rPr lang="ru-RU" altLang="ru-RU" sz="2000" b="1" dirty="0">
                <a:solidFill>
                  <a:schemeClr val="tx1"/>
                </a:solidFill>
                <a:cs typeface="Arial" pitchFamily="34" charset="0"/>
              </a:rPr>
              <a:t>грантов </a:t>
            </a: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ФЛМ: учебники, научные разработки и т.п.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Оказание юридической поддержки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Подготовка и проведение Конгресса лабораторной медицины, региональных и сопряженных конференций и форумов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chemeClr val="tx1"/>
                </a:solidFill>
                <a:cs typeface="Arial" pitchFamily="34" charset="0"/>
              </a:rPr>
              <a:t>М</a:t>
            </a:r>
            <a:r>
              <a:rPr lang="ru-RU" altLang="ru-RU" sz="2000" b="1" dirty="0" smtClean="0">
                <a:solidFill>
                  <a:schemeClr val="tx1"/>
                </a:solidFill>
                <a:cs typeface="Arial" pitchFamily="34" charset="0"/>
              </a:rPr>
              <a:t>еждународная 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11821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0070C0"/>
              </a:buClr>
              <a:buSzPts val="4000"/>
            </a:pPr>
            <a:r>
              <a:rPr lang="ru-RU" sz="4000" b="1" dirty="0" smtClean="0">
                <a:solidFill>
                  <a:srgbClr val="0070C0"/>
                </a:solidFill>
              </a:rPr>
              <a:t>ФЛМ и профильная комиссия МЗ</a:t>
            </a:r>
            <a:endParaRPr dirty="0"/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97;p2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C7A24F6-14B2-F04E-920B-67133632B913}"/>
              </a:ext>
            </a:extLst>
          </p:cNvPr>
          <p:cNvSpPr/>
          <p:nvPr/>
        </p:nvSpPr>
        <p:spPr>
          <a:xfrm>
            <a:off x="2449585" y="1365463"/>
            <a:ext cx="9571839" cy="5204912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формирование предложений по внесению изменений в Конституцию РФ;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предложения по пересмотру нормативно-правовых документов при реализации механизма «регуляторной гильотины»;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организация деятельности в условиях биологической угрозы (</a:t>
            </a:r>
            <a:r>
              <a:rPr lang="en-US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COVID</a:t>
            </a: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-19</a:t>
            </a:r>
            <a:r>
              <a:rPr lang="ru-RU" sz="1800" b="1" dirty="0" smtClean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);</a:t>
            </a:r>
            <a:endParaRPr lang="ru-RU" sz="1800" b="1" dirty="0">
              <a:solidFill>
                <a:srgbClr val="52525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Calibri"/>
            </a:endParaRP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внесение </a:t>
            </a: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изменений в государственную статистическую отчетность (форма № 30);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нормирование рабочего времени (по запросу ЦНИИОИЗ) и хронометраж лабораторных исследований;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обсуждение </a:t>
            </a: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проекта Постановления Правительства </a:t>
            </a:r>
            <a:r>
              <a:rPr lang="ru-RU" sz="1800" b="1" dirty="0" smtClean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РФ о </a:t>
            </a: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химико-токсикологических </a:t>
            </a:r>
            <a:r>
              <a:rPr lang="ru-RU" sz="1800" b="1" dirty="0" smtClean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исследованиях; </a:t>
            </a:r>
            <a:endParaRPr lang="ru-RU" sz="1800" b="1" dirty="0">
              <a:solidFill>
                <a:srgbClr val="52525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Calibri"/>
            </a:endParaRP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проект 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приказа МЗ РФ «Правила проведения клинических лабораторных исследований»;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подготовка профессионального стандарта (далее - ПС) «Специалист в области </a:t>
            </a:r>
            <a:r>
              <a:rPr lang="ru-RU" sz="20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лабораторной</a:t>
            </a: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 диагностики со средним медицинским образованием» (утвержден приказом Минтруда 31 июля 2020 г. № 473н);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актуализация ПС «Специалист в области клинической лабораторной диагностики»;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52525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стандартизация нормативно-справочной информации (Федеральный справочник лабораторных исследований – ФСЛИ и Номенклатура медицинских услуг);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аккредитация 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специалистов</a:t>
            </a:r>
            <a:endParaRPr lang="ru-RU" sz="2400" b="1" dirty="0">
              <a:solidFill>
                <a:srgbClr val="525252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8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2711904" y="432925"/>
            <a:ext cx="9213396" cy="84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rgbClr val="0070C0"/>
              </a:buClr>
              <a:buSzPts val="4000"/>
            </a:pPr>
            <a:r>
              <a:rPr lang="ru-RU" sz="4000" b="1" dirty="0" smtClean="0">
                <a:solidFill>
                  <a:srgbClr val="0070C0"/>
                </a:solidFill>
              </a:rPr>
              <a:t>ФЛМ –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РАБОТА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В ПЕРИОД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COVID-19</a:t>
            </a:r>
            <a:endParaRPr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0" name="Google Shape;90;p2"/>
          <p:cNvSpPr/>
          <p:nvPr/>
        </p:nvSpPr>
        <p:spPr>
          <a:xfrm rot="-5400000">
            <a:off x="-2267858" y="2267858"/>
            <a:ext cx="6858002" cy="2322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2" descr="https://www.fhcp.ca/portals/0/Userfiles/Images/Comm%20Images/ThinkstockPhotos-510487654.jpg"/>
          <p:cNvPicPr preferRelativeResize="0"/>
          <p:nvPr/>
        </p:nvPicPr>
        <p:blipFill rotWithShape="1">
          <a:blip r:embed="rId3">
            <a:alphaModFix/>
          </a:blip>
          <a:srcRect r="16715"/>
          <a:stretch/>
        </p:blipFill>
        <p:spPr>
          <a:xfrm>
            <a:off x="203303" y="1824946"/>
            <a:ext cx="193981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https://avatars.mds.yandex.net/get-zen_doc/3385201/pub_5f5241284330f118aa377e5a_5f5241341689a856f3f6054b/scale_1200"/>
          <p:cNvPicPr preferRelativeResize="0"/>
          <p:nvPr/>
        </p:nvPicPr>
        <p:blipFill rotWithShape="1">
          <a:blip r:embed="rId4">
            <a:alphaModFix/>
          </a:blip>
          <a:srcRect l="29536" r="-1"/>
          <a:stretch/>
        </p:blipFill>
        <p:spPr>
          <a:xfrm flipH="1">
            <a:off x="171502" y="3527524"/>
            <a:ext cx="1963946" cy="157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https://s13.stc.all.kpcdn.net/share/i/12/10223500/wr-960.jpg"/>
          <p:cNvPicPr preferRelativeResize="0"/>
          <p:nvPr/>
        </p:nvPicPr>
        <p:blipFill rotWithShape="1">
          <a:blip r:embed="rId5">
            <a:alphaModFix/>
          </a:blip>
          <a:srcRect l="15338"/>
          <a:stretch/>
        </p:blipFill>
        <p:spPr>
          <a:xfrm>
            <a:off x="171502" y="5202466"/>
            <a:ext cx="1971612" cy="155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2833460" y="1278618"/>
            <a:ext cx="9091840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/>
          <p:nvPr/>
        </p:nvSpPr>
        <p:spPr>
          <a:xfrm>
            <a:off x="10147079" y="6385709"/>
            <a:ext cx="2044921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www.fedlab.ru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97;p2"/>
          <p:cNvPicPr preferRelativeResize="0"/>
          <p:nvPr/>
        </p:nvPicPr>
        <p:blipFill rotWithShape="1">
          <a:blip r:embed="rId6">
            <a:alphaModFix/>
            <a:biLevel thresh="25000"/>
          </a:blip>
          <a:srcRect/>
          <a:stretch/>
        </p:blipFill>
        <p:spPr>
          <a:xfrm>
            <a:off x="654289" y="522160"/>
            <a:ext cx="998371" cy="97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CE03400-7D82-0047-9555-18BECD726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254" y="1526976"/>
            <a:ext cx="947117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>
              <a:spcBef>
                <a:spcPts val="0"/>
              </a:spcBef>
              <a:buClr>
                <a:schemeClr val="tx2"/>
              </a:buClr>
              <a:buAutoNum type="arabicPeriod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Рабочая группа по лабораторной диагностике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которую 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возглавили сопредседатели комитета «ФЛМ»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стандартизации и обеспечению качества клинических лабораторных исследований: 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Тарасенко О.А., Малахов В.Н. </a:t>
            </a:r>
          </a:p>
          <a:p>
            <a:pPr marL="342900" indent="-342900">
              <a:spcBef>
                <a:spcPts val="0"/>
              </a:spcBef>
              <a:buClr>
                <a:schemeClr val="tx2"/>
              </a:buClr>
              <a:buAutoNum type="arabicPeriod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Разработан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ряд  рекомендаций по диагностике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Clr>
                <a:schemeClr val="tx2"/>
              </a:buClr>
              <a:buAutoNum type="arabicPeriod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ФЛМ явилась разработчикам целого ряда проектов национальных стандартов (ГОСТов) по лабораторной медицине, основанных на стандартах Международной организации по стандартизации.</a:t>
            </a:r>
          </a:p>
          <a:p>
            <a:pPr marL="342900" indent="-342900">
              <a:spcBef>
                <a:spcPts val="0"/>
              </a:spcBef>
              <a:buClr>
                <a:schemeClr val="tx2"/>
              </a:buClr>
              <a:buAutoNum type="arabicPeriod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Совместно с Федеральной службой по аккредитации ФЛМ готовит аккредитацию медицинских лабораторий  в национальной системе аккредитации на соответствие требованиям ГОСТ 15189 и соответствующего стандарта ИСО с 1 января 2022 года.</a:t>
            </a:r>
          </a:p>
          <a:p>
            <a:pPr marL="342900" indent="-342900">
              <a:spcBef>
                <a:spcPts val="0"/>
              </a:spcBef>
              <a:buClr>
                <a:schemeClr val="tx2"/>
              </a:buClr>
              <a:buAutoNum type="arabicPeriod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Профильными комитеты ФЛМ готовят предложения по  созданию системы метрологического обеспечения исследований, выполняемых медицинскими лабораториями.</a:t>
            </a:r>
            <a:endParaRPr lang="ru-RU" altLang="ru-RU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1060</Words>
  <Application>Microsoft Office PowerPoint</Application>
  <PresentationFormat>Произвольный</PresentationFormat>
  <Paragraphs>281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Georgia</vt:lpstr>
      <vt:lpstr>Helvetica Neue</vt:lpstr>
      <vt:lpstr>Calibri</vt:lpstr>
      <vt:lpstr>Tahoma</vt:lpstr>
      <vt:lpstr>Times New Roman</vt:lpstr>
      <vt:lpstr>Helvetica</vt:lpstr>
      <vt:lpstr>Cambria</vt:lpstr>
      <vt:lpstr>Тема Office</vt:lpstr>
      <vt:lpstr>ФЕДЕРАЦИЯ ЛАБОРАТОРНОЙ МЕДИЦИНЫ</vt:lpstr>
      <vt:lpstr>НАМ - 7 ЛЕТ</vt:lpstr>
      <vt:lpstr>НАМ - 7 ЛЕТ</vt:lpstr>
      <vt:lpstr>ФЛМ СЕГОДНЯ</vt:lpstr>
      <vt:lpstr>ФЛМ СЕГОДНЯ</vt:lpstr>
      <vt:lpstr>ФЛМ СЕГОДНЯ</vt:lpstr>
      <vt:lpstr>ФЛМ СЕГОДНЯ</vt:lpstr>
      <vt:lpstr>ФЛМ и профильная комиссия МЗ</vt:lpstr>
      <vt:lpstr>ФЛМ – РАБОТА В ПЕРИОД COVID-19</vt:lpstr>
      <vt:lpstr>ФЛМ – ИНФОРМАЦИОННЫЙ ПОРТАЛ FEDLAB.RU</vt:lpstr>
      <vt:lpstr>ФЛМ – цифровое сообщество</vt:lpstr>
      <vt:lpstr>ФЛМ – цифровое сообщество</vt:lpstr>
      <vt:lpstr>ФЛМ – цифровое сообщество</vt:lpstr>
      <vt:lpstr>ФЛМ – журнал «Лабораторная служба»</vt:lpstr>
      <vt:lpstr>ФЛМ – журнал «Лабораторная служба»</vt:lpstr>
      <vt:lpstr>ФЛМ – ЮРИДИЧЕСКАЯ СЛУЖБА</vt:lpstr>
      <vt:lpstr>ФЛМ – СОЦИАЛЬНАЯ ОТВЕТСТВЕННОСТЬ</vt:lpstr>
      <vt:lpstr>ФЛМ – ОН-ЛАЙН ФОРМАТ МЕРОПРИЯТИЙ</vt:lpstr>
      <vt:lpstr>ФЛМ – ОН-ЛАЙН ФОРМАТ МЕРОПРИЯТИЙ</vt:lpstr>
      <vt:lpstr>ФЛМ – ОН-ЛАЙН ФОРМАТ МЕРОПРИЯТИЙ</vt:lpstr>
      <vt:lpstr>ПЛАН МЕРОПРИЯТИЙ ФЛМ В 2021 ГОДУ</vt:lpstr>
      <vt:lpstr>ИТОГ</vt:lpstr>
      <vt:lpstr>ПРОБЛЕМЫ</vt:lpstr>
      <vt:lpstr>ПЛАНЫ НА БУДУЩЕЕ</vt:lpstr>
      <vt:lpstr>ПЛАНЫ НА БУДУЩЕЕ</vt:lpstr>
      <vt:lpstr>СПАСИБО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ФЕДЕРАЦИЯ ЛАБОРАТОРНОЙ МЕДИЦИНЫ</dc:title>
  <dc:creator>тест</dc:creator>
  <cp:lastModifiedBy>Годков Михаил Андреевич</cp:lastModifiedBy>
  <cp:revision>91</cp:revision>
  <dcterms:created xsi:type="dcterms:W3CDTF">2021-02-01T12:01:14Z</dcterms:created>
  <dcterms:modified xsi:type="dcterms:W3CDTF">2021-02-04T06:05:18Z</dcterms:modified>
</cp:coreProperties>
</file>