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90" r:id="rId3"/>
    <p:sldId id="382" r:id="rId4"/>
    <p:sldId id="383" r:id="rId5"/>
    <p:sldId id="260" r:id="rId6"/>
    <p:sldId id="384" r:id="rId7"/>
    <p:sldId id="385" r:id="rId8"/>
    <p:sldId id="386" r:id="rId9"/>
    <p:sldId id="387" r:id="rId10"/>
    <p:sldId id="388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308" r:id="rId3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1919"/>
    <a:srgbClr val="A1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63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0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81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34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73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6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62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53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7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7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3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52953-62A6-41AE-B3B7-84DFEC9B94F1}" type="datetimeFigureOut">
              <a:rPr lang="ru-RU" smtClean="0"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CC048-D43E-497A-94C7-E9A8B8C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59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Аспекты возникновения уголовной ответственности медицинских работников и алгоритмы поведения в подобных ситуациях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3761" y="5333407"/>
            <a:ext cx="609647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Гриценко Ирина Юрьевна, медицинский адвокат</a:t>
            </a: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"/>
                    </a14:imgEffect>
                    <a14:imgEffect>
                      <a14:brightnessContrast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1" y="4010686"/>
            <a:ext cx="4098746" cy="75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8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base"/>
            <a:r>
              <a:rPr lang="ru-RU" sz="3200" b="1" dirty="0"/>
              <a:t>При проведении экспертизы трупов обязательно последовательное выполнение следующих этапов: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948070"/>
            <a:ext cx="7886700" cy="4742440"/>
          </a:xfrm>
        </p:spPr>
        <p:txBody>
          <a:bodyPr>
            <a:noAutofit/>
          </a:bodyPr>
          <a:lstStyle/>
          <a:p>
            <a:pPr marL="457200" lvl="0" indent="-457200" fontAlgn="base">
              <a:buAutoNum type="arabicPeriod"/>
            </a:pPr>
            <a:r>
              <a:rPr lang="ru-RU" sz="2000" dirty="0"/>
              <a:t>Изучение зафиксированных к началу экспертизы данных об особенностях исследуемого случая.</a:t>
            </a:r>
          </a:p>
          <a:p>
            <a:pPr marL="457200" lvl="0" indent="-457200" fontAlgn="base">
              <a:buAutoNum type="arabicPeriod"/>
            </a:pPr>
            <a:r>
              <a:rPr lang="ru-RU" sz="2000" dirty="0"/>
              <a:t>Исследование внешних признаков на трупе.</a:t>
            </a:r>
          </a:p>
          <a:p>
            <a:pPr marL="457200" lvl="0" indent="-457200" fontAlgn="base">
              <a:buAutoNum type="arabicPeriod"/>
            </a:pPr>
            <a:r>
              <a:rPr lang="ru-RU" sz="2000" dirty="0"/>
              <a:t>Аутопсия (вскрытие).</a:t>
            </a:r>
          </a:p>
          <a:p>
            <a:pPr marL="457200" lvl="0" indent="-457200" fontAlgn="base">
              <a:buAutoNum type="arabicPeriod"/>
            </a:pPr>
            <a:r>
              <a:rPr lang="ru-RU" sz="2000" dirty="0"/>
              <a:t>Проведение вспомогательных исследований.</a:t>
            </a:r>
          </a:p>
          <a:p>
            <a:pPr marL="457200" lvl="0" indent="-457200" fontAlgn="base">
              <a:buAutoNum type="arabicPeriod"/>
            </a:pPr>
            <a:r>
              <a:rPr lang="ru-RU" sz="2000" dirty="0"/>
              <a:t>Составление экспертного заключения.</a:t>
            </a:r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pPr marL="0" indent="0">
              <a:buNone/>
            </a:pPr>
            <a:r>
              <a:rPr lang="ru-RU" sz="2000" dirty="0"/>
              <a:t>Какую информацию необходимо предоставить для составления полного акта патологоанатомического вскрытия? </a:t>
            </a:r>
          </a:p>
          <a:p>
            <a:pPr lvl="0" fontAlgn="base"/>
            <a:r>
              <a:rPr lang="ru-RU" sz="2000" dirty="0"/>
              <a:t> описание ситуации с объяснением наличия/отсутствия дефекта </a:t>
            </a:r>
          </a:p>
          <a:p>
            <a:pPr marL="0" indent="0">
              <a:buNone/>
            </a:pP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643218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Статья 48. Врачебная комиссия и консилиум врачей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99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1. </a:t>
            </a:r>
            <a:r>
              <a:rPr lang="ru-RU" sz="1800" b="1" dirty="0"/>
              <a:t>Врачебная комиссия </a:t>
            </a:r>
            <a:r>
              <a:rPr lang="ru-RU" sz="1800" dirty="0"/>
              <a:t>состоит из врачей и возглавляется руководителем медицинской организации или одним из его заместителей.</a:t>
            </a:r>
          </a:p>
          <a:p>
            <a:pPr marL="0" indent="0">
              <a:buNone/>
            </a:pPr>
            <a:r>
              <a:rPr lang="ru-RU" sz="1800" dirty="0"/>
              <a:t>2. Врачебная комиссия создается в медицинской организации в целях совершенствования организации оказания медицинской помощи, принятия решений в наиболее сложных и конфликтных случаях по вопросам профилактики, диагностики, лечения и медицинской реабилитации, определения трудоспособности граждан и профессиональной пригодности некоторых категорий работников, осуществления оценки качества, обоснованности и эффективности лечебно-диагностических мероприятий, в том числе назначения лекарственных препаратов, обеспечения назначения и коррекции лечения в целях учета данных пациентов при обеспечении лекарственными препаратами, трансплантации (пересадки) органов и тканей человека, медицинской реабилитации, а также принятия решения по иным медицинским вопросам. Решение врачебной комиссии оформляется протоколом и вносится в медицинскую документацию пациента.</a:t>
            </a:r>
          </a:p>
          <a:p>
            <a:pPr marL="0" indent="0">
              <a:buNone/>
            </a:pPr>
            <a:r>
              <a:rPr lang="ru-RU" sz="1800" i="1" dirty="0"/>
              <a:t>ст. 48, Федеральный закон от 21.11.2011 N 323-ФЗ (ред. от 07.03.2018) "Об основах охраны здоровья граждан в Российской Федерации"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5964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Самые «популярные» статьи Уголовного кодекса, которые применяются к врачам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99821"/>
          </a:xfrm>
        </p:spPr>
        <p:txBody>
          <a:bodyPr>
            <a:noAutofit/>
          </a:bodyPr>
          <a:lstStyle/>
          <a:p>
            <a:pPr lvl="0"/>
            <a:r>
              <a:rPr lang="ru-RU" sz="1900" dirty="0"/>
              <a:t>109 УК РФ (причинение смерти по неосторожности);</a:t>
            </a:r>
          </a:p>
          <a:p>
            <a:pPr lvl="0"/>
            <a:r>
              <a:rPr lang="ru-RU" sz="1900" dirty="0"/>
              <a:t>118 УК РФ (причинение тяжкого вреда здоровью по неосторожности);</a:t>
            </a:r>
          </a:p>
          <a:p>
            <a:pPr lvl="0"/>
            <a:r>
              <a:rPr lang="ru-RU" sz="1900" dirty="0"/>
              <a:t>124 УК РФ (неоказание помощи больному);</a:t>
            </a:r>
          </a:p>
          <a:p>
            <a:pPr lvl="0"/>
            <a:r>
              <a:rPr lang="ru-RU" sz="1900" dirty="0"/>
              <a:t>238 УК РФ (производство, хранение, перевозка либо сбыт товаров и продукции, выполнение работ или оказание услуг, не отвечающих требованиям безопасности);</a:t>
            </a:r>
          </a:p>
          <a:p>
            <a:pPr lvl="0"/>
            <a:r>
              <a:rPr lang="ru-RU" sz="1900" dirty="0"/>
              <a:t>293 УК РФ (халатность).</a:t>
            </a:r>
          </a:p>
          <a:p>
            <a:pPr marL="0" indent="0">
              <a:buNone/>
            </a:pPr>
            <a:r>
              <a:rPr lang="ru-RU" sz="1900" dirty="0"/>
              <a:t>Общим для данных составов преступлений является </a:t>
            </a:r>
            <a:r>
              <a:rPr lang="ru-RU" sz="1900" b="1" dirty="0"/>
              <a:t>причинение вреда здоровью</a:t>
            </a:r>
            <a:r>
              <a:rPr lang="ru-RU" sz="1900" dirty="0"/>
              <a:t>.</a:t>
            </a:r>
          </a:p>
          <a:p>
            <a:pPr marL="0" indent="0">
              <a:buNone/>
            </a:pPr>
            <a:r>
              <a:rPr lang="ru-RU" sz="1900" dirty="0"/>
              <a:t>Необходимым условием является нахождение пациента в медицинском учреждении или наступление ухудшения состояния непосредственно после оказания медицинской помощи.</a:t>
            </a:r>
          </a:p>
          <a:p>
            <a:pPr marL="0" indent="0">
              <a:buNone/>
            </a:pPr>
            <a:r>
              <a:rPr lang="ru-RU" sz="1900" dirty="0"/>
              <a:t>Причинителем вреда может быть лицо, являющееся сотрудником медицинского учреждения, которое непосредственно оказывает услугу, либо делает назначение в соответствии с диагнозом.</a:t>
            </a:r>
          </a:p>
          <a:p>
            <a:pPr marL="0" indent="0">
              <a:buNone/>
            </a:pP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015418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cs typeface="Times New Roman" panose="02020603050405020304" pitchFamily="18" charset="0"/>
              </a:rPr>
              <a:t>Простые и сложные составы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99821"/>
          </a:xfrm>
        </p:spPr>
        <p:txBody>
          <a:bodyPr>
            <a:noAutofit/>
          </a:bodyPr>
          <a:lstStyle/>
          <a:p>
            <a:r>
              <a:rPr lang="ru-RU" sz="2000" b="1" dirty="0">
                <a:cs typeface="Times New Roman" panose="02020603050405020304" pitchFamily="18" charset="0"/>
              </a:rPr>
              <a:t>К простым составам относятся:</a:t>
            </a:r>
          </a:p>
          <a:p>
            <a:pPr marL="0" indent="0">
              <a:buNone/>
            </a:pPr>
            <a:r>
              <a:rPr lang="ru-RU" sz="2000" dirty="0">
                <a:cs typeface="Times New Roman" panose="02020603050405020304" pitchFamily="18" charset="0"/>
              </a:rPr>
              <a:t>- 124 УК РФ (когда пациент поставлен в опасность в связи с неоказанием медицинской услуги);</a:t>
            </a:r>
          </a:p>
          <a:p>
            <a:pPr>
              <a:buFontTx/>
              <a:buChar char="-"/>
            </a:pPr>
            <a:r>
              <a:rPr lang="ru-RU" sz="2000" dirty="0">
                <a:cs typeface="Times New Roman" panose="02020603050405020304" pitchFamily="18" charset="0"/>
              </a:rPr>
              <a:t>109 УК РФ и 118 УК РФ, в случае когда медицинская помощь была оказана только одним врачом.</a:t>
            </a:r>
          </a:p>
          <a:p>
            <a:pPr>
              <a:buFontTx/>
              <a:buChar char="-"/>
            </a:pPr>
            <a:endParaRPr lang="ru-RU" sz="2000" dirty="0">
              <a:cs typeface="Times New Roman" panose="02020603050405020304" pitchFamily="18" charset="0"/>
            </a:endParaRPr>
          </a:p>
          <a:p>
            <a:r>
              <a:rPr lang="ru-RU" sz="2000" b="1" dirty="0">
                <a:cs typeface="Times New Roman" panose="02020603050405020304" pitchFamily="18" charset="0"/>
              </a:rPr>
              <a:t>К сложным составам относятся ситуации:</a:t>
            </a:r>
          </a:p>
          <a:p>
            <a:pPr marL="0" indent="0">
              <a:buNone/>
            </a:pPr>
            <a:r>
              <a:rPr lang="ru-RU" sz="2000" dirty="0"/>
              <a:t>- когда услуги оказывались в стационаре, и больной долгое время находился на лечении;</a:t>
            </a:r>
          </a:p>
          <a:p>
            <a:pPr marL="0" indent="0">
              <a:buNone/>
            </a:pPr>
            <a:r>
              <a:rPr lang="ru-RU" sz="2000" dirty="0"/>
              <a:t>- больного лечили, однако не был установлен диагноз, либо он не подтвердился в результате патологоанатомического вскрытия; </a:t>
            </a:r>
          </a:p>
          <a:p>
            <a:pPr marL="0" indent="0">
              <a:buNone/>
            </a:pPr>
            <a:r>
              <a:rPr lang="ru-RU" sz="2000" dirty="0"/>
              <a:t>- больной лечился в нескольких медицинских учреждениях или для лечения анализы направлялись в другие больницы для установления диагноза либо интерпретировались сторонними специалистами.</a:t>
            </a:r>
          </a:p>
          <a:p>
            <a:pPr marL="0" indent="0">
              <a:buNone/>
            </a:pPr>
            <a:endParaRPr lang="ru-RU" sz="2000" b="1" dirty="0">
              <a:cs typeface="Times New Roman" panose="02020603050405020304" pitchFamily="18" charset="0"/>
            </a:endParaRPr>
          </a:p>
          <a:p>
            <a:endParaRPr lang="ru-RU" sz="2000" b="1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b="1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95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cs typeface="Times New Roman" panose="02020603050405020304" pitchFamily="18" charset="0"/>
              </a:rPr>
              <a:t>Основные этапы ведения дела, связанного с оказанием медицинской помощи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455691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2000" dirty="0">
                <a:cs typeface="Times New Roman" panose="02020603050405020304" pitchFamily="18" charset="0"/>
              </a:rPr>
              <a:t>Сбор доказательств в виде медицинских карт, иных медицинских документов из всех медицинских учреждений.</a:t>
            </a:r>
          </a:p>
          <a:p>
            <a:pPr marL="514350" indent="-514350">
              <a:buAutoNum type="arabicPeriod"/>
            </a:pPr>
            <a:r>
              <a:rPr lang="ru-RU" sz="2000" dirty="0">
                <a:cs typeface="Times New Roman" panose="02020603050405020304" pitchFamily="18" charset="0"/>
              </a:rPr>
              <a:t>Направление документов на экспертизу для принятия решения о возбуждении уголовного дела.</a:t>
            </a:r>
          </a:p>
          <a:p>
            <a:pPr marL="514350" indent="-514350">
              <a:buAutoNum type="arabicPeriod"/>
            </a:pPr>
            <a:r>
              <a:rPr lang="ru-RU" sz="2000" dirty="0">
                <a:cs typeface="Times New Roman" panose="02020603050405020304" pitchFamily="18" charset="0"/>
              </a:rPr>
              <a:t>В случае подтверждения наличия причинно-следственной связи между действиями медицинского работника и ухудшением состояния здоровья пациента возбуждается уголовное дело и проводятся дополнительные следственные мероприятия (доп. экспертизы) для выявления виновных лиц.</a:t>
            </a:r>
          </a:p>
          <a:p>
            <a:pPr marL="514350" indent="-514350">
              <a:buAutoNum type="arabicPeriod"/>
            </a:pPr>
            <a:r>
              <a:rPr lang="ru-RU" sz="2000" dirty="0">
                <a:cs typeface="Times New Roman" panose="02020603050405020304" pitchFamily="18" charset="0"/>
              </a:rPr>
              <a:t>Предъявляется обвинение, и дело направляется в суд.</a:t>
            </a:r>
          </a:p>
        </p:txBody>
      </p:sp>
    </p:spTree>
    <p:extLst>
      <p:ext uri="{BB962C8B-B14F-4D97-AF65-F5344CB8AC3E}">
        <p14:creationId xmlns:p14="http://schemas.microsoft.com/office/powerpoint/2010/main" val="3885654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Квалификация различных составов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45569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Основное отличие 109 УК РФ от 118 УК РФ: степень утраты работоспособности / смерть.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Кто является субъектом привлечения к уголовной ответственности по 238 УКРФ?</a:t>
            </a:r>
          </a:p>
          <a:p>
            <a:pPr marL="0" indent="0">
              <a:buNone/>
            </a:pPr>
            <a:r>
              <a:rPr lang="ru-RU" sz="2400" dirty="0"/>
              <a:t>Ответ: руководители медицинского учреждения.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Используется ли халатность для описания деяния врачей? Ответ: нет.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946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940904"/>
            <a:ext cx="7886700" cy="84813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Права медицинского работника при общении с пациентами, их родственниками и следственными органами</a:t>
            </a:r>
            <a:br>
              <a:rPr lang="ru-RU" sz="2800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120348"/>
            <a:ext cx="7886700" cy="45701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До момента </a:t>
            </a:r>
            <a:r>
              <a:rPr lang="ru-RU" sz="2000" dirty="0"/>
              <a:t>оказания медицинских услуг пациенту: максимально полно разъяснить последствия оказания медицинской помощи и отказа от неё, получить согласие или письменный отказ непосредственно от самого пациента, если только он не находится в реанимации.</a:t>
            </a:r>
          </a:p>
          <a:p>
            <a:pPr marL="0" indent="0">
              <a:buNone/>
            </a:pPr>
            <a:r>
              <a:rPr lang="ru-RU" sz="2000" b="1" dirty="0"/>
              <a:t>В случае реанимации:</a:t>
            </a:r>
            <a:r>
              <a:rPr lang="ru-RU" sz="2000" dirty="0"/>
              <a:t> по жизненным показаниям в составе консилиума. </a:t>
            </a:r>
          </a:p>
          <a:p>
            <a:r>
              <a:rPr lang="ru-RU" sz="1100" dirty="0"/>
              <a:t>Врачебная комиссия создается в медицинской организации в целях совершенствования организации оказания медицинской помощи, принятия решений в наиболее сложных и конфликтных случаях по вопросам профилактики, диагностики, лечения и медицинской реабилитации, определения трудоспособности граждан и профессиональной пригодности некоторых категорий работников, осуществления оценки качества, обоснованности и эффективности лечебно-диагностических мероприятий, в том числе назначения лекарственных препаратов, обеспечения назначения и коррекции лечения в целях учета данных пациентов при обеспечении лекарственными препаратами, трансплантации (пересадки) органов и тканей человека, медицинской реабилитации, а также принятия решения по иным медицинским вопросам. (</a:t>
            </a:r>
            <a:r>
              <a:rPr lang="ru-RU" sz="1100" i="1" dirty="0"/>
              <a:t>ст. 48, Федеральный закон от 21.11.2011 N 323-ФЗ (ред. от 07.03.2018) "Об основах охраны здоровья граждан в Российской Федерации«)</a:t>
            </a:r>
          </a:p>
          <a:p>
            <a:r>
              <a:rPr lang="ru-RU" sz="1100" dirty="0"/>
              <a:t>Медицинское вмешательство без согласия гражданина, одного из родителей или иного законного представителя допускается, если медицинское вмешательство необходимо по экстренным показаниям для устранения угрозы жизни человека и если его состояние не позволяет выразить свою волю или отсутствуют законные представители (в отношении лиц, указанных в части 2 настоящей статьи) (</a:t>
            </a:r>
            <a:r>
              <a:rPr lang="ru-RU" sz="1100" i="1" dirty="0"/>
              <a:t>ст. 20, Федеральный закон от 21.11.2011 N 323-ФЗ (ред. от 07.03.2018) "Об основах охраны здоровья граждан в Российской Федерации«).</a:t>
            </a:r>
            <a:endParaRPr lang="ru-RU" sz="1100" dirty="0"/>
          </a:p>
          <a:p>
            <a:pPr marL="0" indent="0">
              <a:buNone/>
            </a:pPr>
            <a:endParaRPr lang="ru-RU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061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В случае если имеется дефект или основания для направления на судебно-медицинское  вскрытие: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4556910"/>
          </a:xfrm>
        </p:spPr>
        <p:txBody>
          <a:bodyPr>
            <a:noAutofit/>
          </a:bodyPr>
          <a:lstStyle/>
          <a:p>
            <a:r>
              <a:rPr lang="ru-RU" sz="2400" dirty="0"/>
              <a:t>поставить в известность администрацию;</a:t>
            </a:r>
          </a:p>
          <a:p>
            <a:pPr lvl="0" fontAlgn="base"/>
            <a:r>
              <a:rPr lang="ru-RU" sz="2400" dirty="0"/>
              <a:t>вызвать полицию;</a:t>
            </a:r>
          </a:p>
          <a:p>
            <a:pPr lvl="0" fontAlgn="base"/>
            <a:r>
              <a:rPr lang="ru-RU" sz="2400" dirty="0"/>
              <a:t>дать исчерпывающие ответы на все вопросы для составления протокола опроса; </a:t>
            </a:r>
          </a:p>
          <a:p>
            <a:pPr lvl="0" fontAlgn="base"/>
            <a:r>
              <a:rPr lang="ru-RU" sz="2400" dirty="0"/>
              <a:t>направить труп в экспертное учреждение вместе с медицинскими документами с описанием ситуации и объяснением наличия/отсутствия дефекта.</a:t>
            </a:r>
          </a:p>
          <a:p>
            <a:pPr marL="0" indent="0">
              <a:buNone/>
            </a:pPr>
            <a:endParaRPr lang="ru-RU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85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Если по факту имеются в производстве следственных органов «материалы проверки»: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4556910"/>
          </a:xfrm>
        </p:spPr>
        <p:txBody>
          <a:bodyPr>
            <a:noAutofit/>
          </a:bodyPr>
          <a:lstStyle/>
          <a:p>
            <a:pPr lvl="0" fontAlgn="base"/>
            <a:r>
              <a:rPr lang="ru-RU" sz="2000" dirty="0"/>
              <a:t>Основная цель проведения проверочных мероприятий – это выявление наличия или отсутствия фактов, указывающих на квалификацию преступления.</a:t>
            </a:r>
          </a:p>
          <a:p>
            <a:pPr lvl="0" fontAlgn="base"/>
            <a:r>
              <a:rPr lang="ru-RU" sz="2000" dirty="0"/>
              <a:t>По статьям 109, 238, 118 УК следствие проводит Следственный комитет. </a:t>
            </a:r>
          </a:p>
          <a:p>
            <a:pPr marL="0" lvl="0" indent="0" fontAlgn="base">
              <a:buNone/>
            </a:pPr>
            <a:endParaRPr lang="ru-RU" sz="2000" dirty="0"/>
          </a:p>
          <a:p>
            <a:pPr marL="0" lvl="0" indent="0" fontAlgn="base">
              <a:buNone/>
            </a:pPr>
            <a:r>
              <a:rPr lang="ru-RU" sz="2000" dirty="0"/>
              <a:t>Полномочия следователя  при проведении проверочных мероприятий значительно ограничены. Следователь имеет право:</a:t>
            </a:r>
          </a:p>
          <a:p>
            <a:pPr marL="0" lvl="0" indent="0" fontAlgn="base">
              <a:buNone/>
            </a:pPr>
            <a:r>
              <a:rPr lang="ru-RU" sz="2000" dirty="0"/>
              <a:t>- получать сведения, но не оригиналы документов, </a:t>
            </a:r>
          </a:p>
          <a:p>
            <a:pPr marL="0" lvl="0" indent="0" fontAlgn="base">
              <a:buNone/>
            </a:pPr>
            <a:r>
              <a:rPr lang="ru-RU" sz="2000" dirty="0"/>
              <a:t>- вызывать для дачи объяснения лиц, однако лица не могут быть подвергнуты принудительному приводу.</a:t>
            </a:r>
          </a:p>
          <a:p>
            <a:pPr marL="0" indent="0"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913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Если возбудили уголовное дело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45569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u="sng" dirty="0"/>
              <a:t>Следователь имеет право:</a:t>
            </a:r>
          </a:p>
          <a:p>
            <a:pPr marL="0" indent="0">
              <a:buNone/>
            </a:pPr>
            <a:r>
              <a:rPr lang="ru-RU" sz="2400" dirty="0"/>
              <a:t>- проводить обыск,</a:t>
            </a:r>
          </a:p>
          <a:p>
            <a:pPr marL="0" indent="0">
              <a:buNone/>
            </a:pPr>
            <a:r>
              <a:rPr lang="ru-RU" sz="2400" dirty="0"/>
              <a:t>- проводить выемку оригиналов медицинских документов, </a:t>
            </a:r>
          </a:p>
          <a:p>
            <a:pPr marL="0" indent="0">
              <a:buNone/>
            </a:pPr>
            <a:r>
              <a:rPr lang="ru-RU" sz="2400" dirty="0"/>
              <a:t>- допрашивать свидетелей, </a:t>
            </a:r>
          </a:p>
          <a:p>
            <a:pPr marL="0" indent="0">
              <a:buNone/>
            </a:pPr>
            <a:r>
              <a:rPr lang="ru-RU" sz="2400" dirty="0"/>
              <a:t>- назначать экспертизу и направлять ее в экспертные учреждения.</a:t>
            </a:r>
          </a:p>
          <a:p>
            <a:pPr marL="0" indent="0">
              <a:buNone/>
            </a:pPr>
            <a:endParaRPr lang="ru-RU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05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Основные три составляющие возникновения ответственности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r>
              <a:rPr lang="ru-RU" sz="2600" dirty="0"/>
              <a:t>Дефект оказания медицинской помощи </a:t>
            </a:r>
          </a:p>
          <a:p>
            <a:r>
              <a:rPr lang="ru-RU" sz="2600" dirty="0"/>
              <a:t>Ухудшение состояния здоровья пациента (классификация преступления в зависимости от степени ухудшения)</a:t>
            </a:r>
          </a:p>
          <a:p>
            <a:r>
              <a:rPr lang="ru-RU" sz="2600" dirty="0"/>
              <a:t>Связь между дефектами оказания медицинской помощи и ухудшением состояния пациента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347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Полномочия следователя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99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1. Следователь является должностным лицом, уполномоченным в пределах компетенции, предусмотренной настоящим Кодексом, осуществлять предварительное следствие по уголовному делу.</a:t>
            </a:r>
          </a:p>
          <a:p>
            <a:pPr marL="0" indent="0">
              <a:buNone/>
            </a:pPr>
            <a:r>
              <a:rPr lang="ru-RU" sz="2000" dirty="0"/>
              <a:t>2. Следователь уполномочен:</a:t>
            </a:r>
          </a:p>
          <a:p>
            <a:pPr marL="0" indent="0">
              <a:buNone/>
            </a:pPr>
            <a:r>
              <a:rPr lang="ru-RU" sz="2000" dirty="0"/>
              <a:t>1) возбуждать уголовное дело в порядке, установленном настоящим Кодексом;</a:t>
            </a:r>
          </a:p>
          <a:p>
            <a:pPr marL="0" indent="0">
              <a:buNone/>
            </a:pPr>
            <a:r>
              <a:rPr lang="ru-RU" sz="2000" dirty="0"/>
              <a:t>2) принимать уголовное дело к своему производству или передавать его руководителю следственного органа для направления по подследственности;</a:t>
            </a:r>
          </a:p>
          <a:p>
            <a:pPr marL="0" indent="0">
              <a:buNone/>
            </a:pPr>
            <a:r>
              <a:rPr lang="ru-RU" sz="2000" dirty="0"/>
              <a:t>3) самостоятельно направлять ход расследования, принимать решение о производстве следственных и иных процессуальных действий, за исключением случаев, когда в соответствии с настоящим Кодексом требуется получение судебного решения или согласия руководителя следственного органа;</a:t>
            </a:r>
          </a:p>
          <a:p>
            <a:pPr marL="0" indent="0"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031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Полномочия следователя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99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4) давать органу дознания в случаях и порядке, установленных настоящим Кодексом, обязательные для исполнения письменные поручения о проведении оперативно-розыскных мероприятий, производстве отдельных следственных действий, об исполнении постановлений о задержании, приводе, об аресте, о производстве иных процессуальных действий, а также получать содействие при их осуществлении;</a:t>
            </a:r>
          </a:p>
          <a:p>
            <a:pPr marL="0" indent="0">
              <a:buNone/>
            </a:pPr>
            <a:r>
              <a:rPr lang="ru-RU" sz="1800" dirty="0"/>
              <a:t>5) обжаловать с согласия руководителя следственного органа в порядке, установленном частью четвертой статьи 221 настоящего Кодекса, решение прокурора об отмене постановления о возбуждении уголовного дела, о возвращении уголовного дела следователю для производства дополнительного следствия, изменения объема обвинения либо квалификации действий обвиняемых или пересоставления обвинительного заключения и устранения выявленных недостатков</a:t>
            </a:r>
          </a:p>
          <a:p>
            <a:pPr marL="0" indent="0">
              <a:buNone/>
            </a:pPr>
            <a:r>
              <a:rPr lang="ru-RU" sz="1800" dirty="0"/>
              <a:t>(</a:t>
            </a:r>
            <a:r>
              <a:rPr lang="ru-RU" sz="1800" dirty="0" err="1"/>
              <a:t>пп</a:t>
            </a:r>
            <a:r>
              <a:rPr lang="ru-RU" sz="1800" dirty="0"/>
              <a:t>. 5 в ред. Федерального закона от 02.12.2008 N 226-ФЗ);</a:t>
            </a:r>
          </a:p>
          <a:p>
            <a:pPr marL="0" indent="0">
              <a:buNone/>
            </a:pPr>
            <a:r>
              <a:rPr lang="ru-RU" sz="1800" dirty="0"/>
              <a:t>6) осуществлять иные полномочия, предусмотренные настоящим Кодексом.</a:t>
            </a:r>
          </a:p>
          <a:p>
            <a:pPr marL="0" indent="0">
              <a:buNone/>
            </a:pPr>
            <a:r>
              <a:rPr lang="ru-RU" sz="1800" i="1" dirty="0"/>
              <a:t>ст. 38, "Уголовно-процессуальный кодекс Российской Федерации" от 18.12.2001 N 174-ФЗ (ред. от 27.06.2018)</a:t>
            </a:r>
            <a:endParaRPr lang="ru-RU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1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Необходимо пользоваться всеми правами и настаивать на своевременном их выполнении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623171"/>
          </a:xfrm>
        </p:spPr>
        <p:txBody>
          <a:bodyPr>
            <a:noAutofit/>
          </a:bodyPr>
          <a:lstStyle/>
          <a:p>
            <a:pPr lvl="0" fontAlgn="base"/>
            <a:r>
              <a:rPr lang="ru-RU" sz="2000" dirty="0"/>
              <a:t>Давать объяснения. </a:t>
            </a:r>
          </a:p>
          <a:p>
            <a:pPr lvl="0" fontAlgn="base"/>
            <a:r>
              <a:rPr lang="ru-RU" sz="2000" dirty="0"/>
              <a:t>Передавать документы для получения заключения специалистов (*исключение, если следовать подписке о неразглашении данных следствия).</a:t>
            </a:r>
          </a:p>
          <a:p>
            <a:pPr lvl="0" fontAlgn="base"/>
            <a:r>
              <a:rPr lang="ru-RU" sz="2000" dirty="0"/>
              <a:t>Ходатайствовать о вызове свидетелей.</a:t>
            </a:r>
          </a:p>
          <a:p>
            <a:pPr lvl="0" fontAlgn="base"/>
            <a:r>
              <a:rPr lang="ru-RU" sz="2000" dirty="0"/>
              <a:t>Ходатайствовать о приобщении документов, включая мнения специалистов (подготовка заключения специалиста).</a:t>
            </a:r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pPr marL="0" indent="0">
              <a:buNone/>
            </a:pPr>
            <a:r>
              <a:rPr lang="ru-RU" sz="2000" dirty="0"/>
              <a:t>Если дело передано в прокуратуру для утверждения обвинительного заключения, то надо направить ходатайство о возврате дела следователю в связи с неполнотой и противоречиями.</a:t>
            </a:r>
          </a:p>
          <a:p>
            <a:pPr marL="0" indent="0"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69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Особенности выстраивания линии защиты врачей при уголовном преследовании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99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При выстраивании линии защиты необходимо получить максимально широкие сведения о лечении как в самой клинике, так и в других медицинских учреждениях до и после (*пример дела: у пациента не подтверждается факт наличия салфетки).</a:t>
            </a:r>
          </a:p>
          <a:p>
            <a:pPr marL="0" indent="0">
              <a:buNone/>
            </a:pPr>
            <a:r>
              <a:rPr lang="ru-RU" sz="2000" dirty="0"/>
              <a:t>Затем определить, имелись ли особенности строения организма самого пациента или особенности влияния отдельных препаратов.</a:t>
            </a:r>
          </a:p>
          <a:p>
            <a:pPr marL="0" indent="0">
              <a:buNone/>
            </a:pPr>
            <a:r>
              <a:rPr lang="ru-RU" sz="2000" dirty="0"/>
              <a:t>Определить, какими документами руководствовался врач:</a:t>
            </a:r>
          </a:p>
          <a:p>
            <a:pPr lvl="0" fontAlgn="base"/>
            <a:r>
              <a:rPr lang="ru-RU" sz="2000" dirty="0"/>
              <a:t>стандарты и правила оказания медицинской помощи,</a:t>
            </a:r>
          </a:p>
          <a:p>
            <a:pPr lvl="0" fontAlgn="base"/>
            <a:r>
              <a:rPr lang="ru-RU" sz="2000" dirty="0"/>
              <a:t>должностные инструкции, </a:t>
            </a:r>
          </a:p>
          <a:p>
            <a:pPr lvl="0" fontAlgn="base"/>
            <a:r>
              <a:rPr lang="ru-RU" sz="2000" dirty="0"/>
              <a:t>правила оказания медицинской помощи в клинике.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Внесение дополнений в медицинскую документацию не запрещено. Запрещено внесение исправлений без указания даты и лица, которое их внесло.</a:t>
            </a:r>
          </a:p>
          <a:p>
            <a:pPr marL="0" indent="0"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2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На врача завели уголовное дело – </a:t>
            </a:r>
            <a:br>
              <a:rPr lang="ru-RU" sz="3200" b="1" dirty="0"/>
            </a:br>
            <a:r>
              <a:rPr lang="ru-RU" sz="3200" b="1" dirty="0"/>
              <a:t>что делать?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15548"/>
            <a:ext cx="7886700" cy="4874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1) Записать/запомнить все необходимые фактические обстоятельства происходящих событий, в отношении которых проводятся следственные действия;</a:t>
            </a:r>
          </a:p>
          <a:p>
            <a:pPr marL="0" indent="0">
              <a:buNone/>
            </a:pPr>
            <a:r>
              <a:rPr lang="ru-RU" sz="2000" dirty="0"/>
              <a:t>2) Обратиться за юридической консультацией к адвокату (сразу же, как только узнали о наличии уголовного дела);</a:t>
            </a:r>
          </a:p>
          <a:p>
            <a:pPr marL="0" indent="0">
              <a:buNone/>
            </a:pPr>
            <a:r>
              <a:rPr lang="ru-RU" sz="2000" dirty="0"/>
              <a:t>3) При вызове на допрос в правоохранительные органы сообщить/требовать о необходимости присутствия адвоката при производстве данного следственного действия, не подписывать протокол и другие бумаги без защитника;</a:t>
            </a:r>
          </a:p>
          <a:p>
            <a:pPr marL="0" indent="0">
              <a:buNone/>
            </a:pPr>
            <a:r>
              <a:rPr lang="ru-RU" sz="2000" dirty="0"/>
              <a:t>4) При производстве каких-либо следственных действий вести себя максимально корректно, сдержанно и не нарушать закон;</a:t>
            </a:r>
          </a:p>
          <a:p>
            <a:pPr marL="0" indent="0">
              <a:buNone/>
            </a:pPr>
            <a:r>
              <a:rPr lang="ru-RU" sz="2000" dirty="0"/>
              <a:t>5) Изучить свои права как подозреваемого, обвиняемого, подсудимого (понадобится на протяжении всей уголовной тяжбы – как до суда, так и во время).</a:t>
            </a:r>
          </a:p>
          <a:p>
            <a:pPr marL="0" indent="0"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18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Сложности при квалификации деяний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15548"/>
            <a:ext cx="7886700" cy="4874962"/>
          </a:xfrm>
        </p:spPr>
        <p:txBody>
          <a:bodyPr>
            <a:noAutofit/>
          </a:bodyPr>
          <a:lstStyle/>
          <a:p>
            <a:endParaRPr lang="ru-RU" sz="2000" b="1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b="1" dirty="0">
                <a:cs typeface="Times New Roman" panose="02020603050405020304" pitchFamily="18" charset="0"/>
              </a:rPr>
              <a:t>1) </a:t>
            </a:r>
            <a:r>
              <a:rPr lang="ru-RU" sz="2000" b="1" dirty="0">
                <a:cs typeface="Times New Roman" panose="02020603050405020304" pitchFamily="18" charset="0"/>
              </a:rPr>
              <a:t>От чего зависит квалификация дела? Почему дела переквалифицируются из 109 УК РФ в 238 УК РФ?</a:t>
            </a:r>
          </a:p>
          <a:p>
            <a:pPr algn="just">
              <a:buFontTx/>
              <a:buChar char="-"/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На сегодняшний день вопросы к экспертам не зависят от квалификации статьи, так как следователи не знают, какие вопросы задавать (ввиду отсутствия медицинского образования), а эксперты не являются специалистами в расследовании уголовных дел.</a:t>
            </a:r>
          </a:p>
          <a:p>
            <a:pPr algn="just">
              <a:buFontTx/>
              <a:buChar char="-"/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Примером является дело Елены Мисюриной.</a:t>
            </a:r>
          </a:p>
          <a:p>
            <a:pPr algn="just">
              <a:buFontTx/>
              <a:buChar char="-"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196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Сложности при квалификации деяний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067338"/>
            <a:ext cx="7886700" cy="4623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2) </a:t>
            </a:r>
            <a:r>
              <a:rPr lang="ru-RU" sz="2000" b="1" dirty="0"/>
              <a:t>Может ли эксперт формулировать обвинение? </a:t>
            </a:r>
          </a:p>
          <a:p>
            <a:pPr marL="0" indent="0">
              <a:buNone/>
            </a:pPr>
            <a:r>
              <a:rPr lang="ru-RU" sz="2000" dirty="0"/>
              <a:t>Проблема: зачастую проблема квалификации напрямую зависит от заключения экспертов.</a:t>
            </a:r>
          </a:p>
          <a:p>
            <a:pPr marL="0" indent="0">
              <a:buNone/>
            </a:pPr>
            <a:r>
              <a:rPr lang="ru-RU" sz="2000" dirty="0"/>
              <a:t>Вывод: необходимо сформулировать типовые вопросы, которые зависят от квалификации статьи, признаки которой выявляются в ходе расследования дела.</a:t>
            </a:r>
          </a:p>
          <a:p>
            <a:pPr marL="0" indent="0">
              <a:buNone/>
            </a:pP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00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Сложности при квалификации деяний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067338"/>
            <a:ext cx="7886700" cy="462317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cs typeface="Times New Roman" panose="02020603050405020304" pitchFamily="18" charset="0"/>
              </a:rPr>
              <a:t>3</a:t>
            </a:r>
            <a:r>
              <a:rPr lang="en-US" sz="2000" b="1" dirty="0">
                <a:cs typeface="Times New Roman" panose="02020603050405020304" pitchFamily="18" charset="0"/>
              </a:rPr>
              <a:t>) </a:t>
            </a:r>
            <a:r>
              <a:rPr lang="ru-RU" sz="2000" b="1" dirty="0"/>
              <a:t>Кто виноват в нарушении стандарта лечения: врач или организатор лечебного процесса?</a:t>
            </a:r>
          </a:p>
          <a:p>
            <a:r>
              <a:rPr lang="ru-RU" sz="2000" dirty="0"/>
              <a:t>Проблема 1: нет четкой границы между квалификацией ч. 2 ст. 109 и ч. 1 ст. 238 УК РФ.  Объективная сторона преступления одинаковая: ятрогения, но не ясно по каким документам должно определяться виновное лицо. </a:t>
            </a:r>
          </a:p>
          <a:p>
            <a:r>
              <a:rPr lang="ru-RU" sz="2000" dirty="0"/>
              <a:t>Проблема 2: кто прав и кто виноват?</a:t>
            </a:r>
          </a:p>
          <a:p>
            <a:pPr marL="0" indent="0">
              <a:buNone/>
            </a:pPr>
            <a:r>
              <a:rPr lang="ru-RU" sz="2000" dirty="0"/>
              <a:t>Вывод: внести изменения в статью 238 УК РФ, прописав объективную сторону преступления иначе, нежели она звучит в статье 109 УК РФ.</a:t>
            </a:r>
          </a:p>
          <a:p>
            <a:endParaRPr lang="ru-RU" sz="20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65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Сложности при квалификации деяний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51797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cs typeface="Times New Roman" panose="02020603050405020304" pitchFamily="18" charset="0"/>
              </a:rPr>
              <a:t>4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  <a:r>
              <a:rPr lang="ru-RU" sz="2000" dirty="0"/>
              <a:t> </a:t>
            </a:r>
            <a:r>
              <a:rPr lang="ru-RU" sz="2000" b="1" dirty="0"/>
              <a:t>Что является предметом исследования, если показания свидетелей о ходе событий (например, операции) противоречат записям в медицинской карте?</a:t>
            </a:r>
          </a:p>
          <a:p>
            <a:r>
              <a:rPr lang="ru-RU" sz="2000" dirty="0"/>
              <a:t>Проблема: эксперты исследуют только медицинские документы. Они не наделены правом интерпретации и определения, кто прав: врач, сделавший запись, или медсестра, наблюдавшая операцию со стороны.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dirty="0"/>
              <a:t>Вывод: необходимо определить, что при направлении данных, которые противоречат друг другу, эксперт может ставить вопросы перед следователем о том, какие данные принимать как объективные для проведения экспертизы, т.е. расширить полномочия эксперта.</a:t>
            </a:r>
          </a:p>
          <a:p>
            <a:pPr marL="0" indent="0">
              <a:buNone/>
            </a:pP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86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Сложности при квалификации деяний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51797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000" b="1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cs typeface="Times New Roman" panose="02020603050405020304" pitchFamily="18" charset="0"/>
              </a:rPr>
              <a:t>5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  <a:r>
              <a:rPr lang="ru-RU" sz="2000" b="1" dirty="0">
                <a:cs typeface="Times New Roman" panose="02020603050405020304" pitchFamily="18" charset="0"/>
              </a:rPr>
              <a:t> </a:t>
            </a:r>
            <a:r>
              <a:rPr lang="ru-RU" sz="2000" b="1" dirty="0"/>
              <a:t>Какую роль играют заключения экспертов?</a:t>
            </a:r>
          </a:p>
          <a:p>
            <a:r>
              <a:rPr lang="ru-RU" sz="2000" dirty="0"/>
              <a:t>Проблема: адвокаты часто рекомендуют своим клиентам приобщать к материалам дела заключения экспертов, сделанные по инициативе клиники или пациента по мед. документам. Но статус и необходимость учета мнений специалистов в УПК РФ не определены. 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dirty="0"/>
              <a:t>Вывод: разъяснить, давать ли разъяснения по приобщаемым заключениям специалистов или игнорировать их.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0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ВИНА МЕДИЦИНСКОГО РАБОТНИКА может заключаться: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в ненадлежащем ведении медицинской документации, </a:t>
            </a:r>
          </a:p>
          <a:p>
            <a:pPr lvl="0"/>
            <a:r>
              <a:rPr lang="ru-RU" sz="2400" dirty="0"/>
              <a:t>в несвоевременном оказании помощи, </a:t>
            </a:r>
          </a:p>
          <a:p>
            <a:pPr lvl="0"/>
            <a:r>
              <a:rPr lang="ru-RU" sz="2400" dirty="0"/>
              <a:t>в недооценке данных анамнеза и тяжести заболевания, </a:t>
            </a:r>
          </a:p>
          <a:p>
            <a:pPr lvl="0"/>
            <a:r>
              <a:rPr lang="ru-RU" sz="2400" dirty="0"/>
              <a:t>в проведении недостаточного обследования, повлекшего установление неправильного диагноза, </a:t>
            </a:r>
          </a:p>
          <a:p>
            <a:pPr lvl="0"/>
            <a:r>
              <a:rPr lang="ru-RU" sz="2400" dirty="0"/>
              <a:t>в невнимательности, </a:t>
            </a:r>
          </a:p>
          <a:p>
            <a:pPr lvl="0"/>
            <a:r>
              <a:rPr lang="ru-RU" sz="2400" dirty="0"/>
              <a:t>в недобросовестном отношении к своим обязанностям и пр.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931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Сложности при квалификации деяний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51797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cs typeface="Times New Roman" panose="02020603050405020304" pitchFamily="18" charset="0"/>
              </a:rPr>
              <a:t>6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  <a:r>
              <a:rPr lang="ru-RU" sz="2000" b="1" dirty="0">
                <a:cs typeface="Times New Roman" panose="02020603050405020304" pitchFamily="18" charset="0"/>
              </a:rPr>
              <a:t> </a:t>
            </a:r>
            <a:r>
              <a:rPr lang="ru-RU" sz="2000" b="1" dirty="0"/>
              <a:t>Может ли проводиться допрос врачей с участием эксперта? И наделен ли правом эксперт задавать вопросы обвиняемому или свидетелям?</a:t>
            </a:r>
          </a:p>
          <a:p>
            <a:r>
              <a:rPr lang="ru-RU" sz="2000" dirty="0"/>
              <a:t>Проблема: у следователя нет специальных знаний для выявления фактических обстоятельств проведения операции. Он приглашает эксперта и проводит следственные действия и допросы. С точки зрения логики, это имеет право на существование. С точки зрения УПК РФ, эксперт может быть допрошен, если он был свидетелем или дает разъяснения по своему экспертному заключению.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dirty="0"/>
              <a:t>Вывод: ввести следственные действия, что поможет определить права и обязанности всех участников процесса, в том числе право защиты на отвод эксперту. </a:t>
            </a:r>
          </a:p>
          <a:p>
            <a:pPr marL="0" indent="0">
              <a:buNone/>
            </a:pP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392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Сложности при квалификации деяний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51797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cs typeface="Times New Roman" panose="02020603050405020304" pitchFamily="18" charset="0"/>
              </a:rPr>
              <a:t>7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  <a:r>
              <a:rPr lang="ru-RU" sz="2000" dirty="0"/>
              <a:t> </a:t>
            </a:r>
            <a:r>
              <a:rPr lang="ru-RU" sz="2000" b="1" dirty="0"/>
              <a:t>Может ли следователь отвести ходатайство стороны защиты или потерпевших о проведении дополнительных экспертиз?</a:t>
            </a:r>
          </a:p>
          <a:p>
            <a:pPr marL="0" indent="0">
              <a:buNone/>
            </a:pPr>
            <a:r>
              <a:rPr lang="ru-RU" sz="2000" dirty="0"/>
              <a:t>На сегодняшний день следователь является должностным лицом, уполномоченным в пределах компетенции, предусмотренной УПК РФ, осуществлять предварительное следствие по уголовному делу. Реальная причина отвода – истечение срока следствия.</a:t>
            </a:r>
          </a:p>
          <a:p>
            <a:pPr marL="0" indent="0">
              <a:buNone/>
            </a:pPr>
            <a:r>
              <a:rPr lang="ru-RU" sz="2000" dirty="0"/>
              <a:t>Ключевым является понятие </a:t>
            </a:r>
            <a:r>
              <a:rPr lang="ru-RU" sz="2000" b="1" dirty="0"/>
              <a:t>«в пределах компетенции»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Вывод из непосредственного толкования: если следователь не является экспертом, может ли он определить, нужны ли дополнительные экспертизы?</a:t>
            </a:r>
          </a:p>
          <a:p>
            <a:pPr marL="0" indent="0">
              <a:buNone/>
            </a:pPr>
            <a:r>
              <a:rPr lang="ru-RU" sz="2000" dirty="0"/>
              <a:t>Выход: ввести дополнительный вид экспертиз – консультации эксперта по вопросам следствия.</a:t>
            </a:r>
          </a:p>
          <a:p>
            <a:pPr marL="0" indent="0" algn="just">
              <a:buNone/>
            </a:pP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254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"/>
                    </a14:imgEffect>
                    <a14:imgEffect>
                      <a14:brightnessContrast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984" y="3929416"/>
            <a:ext cx="5460031" cy="100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Дефекты оказания медицинской помощи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2214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dirty="0"/>
              <a:t>Применяются порядки и стандарты, как указано в законе</a:t>
            </a:r>
            <a:r>
              <a:rPr lang="en-US" sz="2900" dirty="0"/>
              <a:t> N</a:t>
            </a:r>
            <a:r>
              <a:rPr lang="ru-RU" sz="2900" dirty="0"/>
              <a:t> 323-ФЗ «Об основах охраны здоровья граждан в Российской Федерации» (п. 4 ст. 10 «Доступность и качество медицинской помощи», а также ст. 37 «Порядки оказания медицинской помощи и стандарты медицинской помощи»).</a:t>
            </a:r>
          </a:p>
          <a:p>
            <a:pPr marL="0" indent="0">
              <a:buNone/>
            </a:pPr>
            <a:r>
              <a:rPr lang="ru-RU" sz="2900" dirty="0"/>
              <a:t>1. Медицинская помощь организуется и оказывается в соответствии с порядками оказания медицинской помощи, обязательными для исполнения на территории Российской Федерации всеми медицинскими организациями, а также на основе стандартов медицинской помощи, за исключением медицинской помощи, оказываемой в рамках клинической апробации.</a:t>
            </a:r>
          </a:p>
          <a:p>
            <a:pPr marL="0" indent="0">
              <a:buNone/>
            </a:pPr>
            <a:r>
              <a:rPr lang="ru-RU" sz="2900" dirty="0"/>
              <a:t>(в ред. Федерального закона от 08.03.2015 N 55-ФЗ)</a:t>
            </a:r>
          </a:p>
          <a:p>
            <a:pPr marL="0" indent="0">
              <a:buNone/>
            </a:pPr>
            <a:r>
              <a:rPr lang="ru-RU" sz="2900" dirty="0"/>
              <a:t>2. Порядки оказания медицинской помощи и стандарты медицинской помощи утверждаются уполномоченным федеральным органом исполнительной власти.</a:t>
            </a:r>
          </a:p>
          <a:p>
            <a:pPr marL="0" indent="0">
              <a:buNone/>
            </a:pPr>
            <a:r>
              <a:rPr lang="ru-RU" sz="2900" dirty="0"/>
              <a:t>Ст. 37, Федеральный закон от 21.11.2011 N 323-ФЗ (ред. от 07.03.2018) «Об основах охраны здоровья граждан в Российской Федерации».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2900" u="sng" dirty="0"/>
              <a:t>Пример по онкологическим заболеваниям: </a:t>
            </a:r>
          </a:p>
          <a:p>
            <a:pPr marL="0" indent="0">
              <a:buNone/>
            </a:pPr>
            <a:r>
              <a:rPr lang="ru-RU" sz="2900" dirty="0"/>
              <a:t>Приказ Минздрава России от 15.11.2012 N 915н</a:t>
            </a:r>
          </a:p>
          <a:p>
            <a:pPr marL="0" indent="0">
              <a:buNone/>
            </a:pPr>
            <a:r>
              <a:rPr lang="ru-RU" sz="2900" dirty="0"/>
              <a:t>«Об утверждении Порядка оказания медицинской помощи населению по профилю «онкология»»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62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Примеры ятрогении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99822"/>
          </a:xfrm>
        </p:spPr>
        <p:txBody>
          <a:bodyPr>
            <a:noAutofit/>
          </a:bodyPr>
          <a:lstStyle/>
          <a:p>
            <a:r>
              <a:rPr lang="ru-RU" sz="2000" dirty="0"/>
              <a:t>Одно или двухсторонние резекции молочных желез при ошибочной диагностике женщинам, имеющим доброкачественные заболевания молочных желез (</a:t>
            </a:r>
            <a:r>
              <a:rPr lang="ru-RU" sz="2000" dirty="0" err="1"/>
              <a:t>фиброаденоматоз</a:t>
            </a:r>
            <a:r>
              <a:rPr lang="ru-RU" sz="2000" dirty="0"/>
              <a:t>, </a:t>
            </a:r>
            <a:r>
              <a:rPr lang="ru-RU" sz="2000" dirty="0" err="1"/>
              <a:t>дисгормональные</a:t>
            </a:r>
            <a:r>
              <a:rPr lang="ru-RU" sz="2000" dirty="0"/>
              <a:t> гиперплазии, фиброзно-кистозная мастопатия); </a:t>
            </a:r>
          </a:p>
          <a:p>
            <a:r>
              <a:rPr lang="ru-RU" sz="2000" dirty="0"/>
              <a:t>Операции при наличии рака молочных желез, проведенные без предварительной </a:t>
            </a:r>
            <a:r>
              <a:rPr lang="ru-RU" sz="2000" dirty="0" err="1"/>
              <a:t>химио</a:t>
            </a:r>
            <a:r>
              <a:rPr lang="ru-RU" sz="2000" dirty="0"/>
              <a:t>- и гормонотерапии или лучевой терапии, что способствует метастазированию опухоли и соответственно ускорению летального исхода;</a:t>
            </a:r>
          </a:p>
          <a:p>
            <a:r>
              <a:rPr lang="ru-RU" sz="2000" dirty="0"/>
              <a:t>Прерывание беременности по требованию врача у женщин с онкологическим заболеванием перед началом лечения (впоследствии онкология не подтверждалась);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8247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Примеры ятрогении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093843"/>
            <a:ext cx="7886700" cy="4596668"/>
          </a:xfrm>
        </p:spPr>
        <p:txBody>
          <a:bodyPr>
            <a:noAutofit/>
          </a:bodyPr>
          <a:lstStyle/>
          <a:p>
            <a:r>
              <a:rPr lang="ru-RU" sz="2000" dirty="0"/>
              <a:t>Единоличный отказ хирурга-онколога больному с показаниями на операционное лечение, но оставшемуся без такового на ранних этапах онкологического заболевания. Основание отказа – наличие тяжелой сочетанной соматической патологии (не подтвержденной в последующем); </a:t>
            </a:r>
          </a:p>
          <a:p>
            <a:r>
              <a:rPr lang="ru-RU" sz="2000" dirty="0"/>
              <a:t>Отказ от приема больного на догоспитальном этапе врачами не онкологического профиля по принципу «Не мой больной!»; указанное нарушение обусловило несвоевременность диагностики онкологического заболевания.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385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Методы профилактики: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79373"/>
            <a:ext cx="7886700" cy="4411137"/>
          </a:xfrm>
        </p:spPr>
        <p:txBody>
          <a:bodyPr>
            <a:noAutofit/>
          </a:bodyPr>
          <a:lstStyle/>
          <a:p>
            <a:r>
              <a:rPr lang="ru-RU" dirty="0"/>
              <a:t>Проведение контроля качества оказания медицинской помощи; </a:t>
            </a:r>
          </a:p>
          <a:p>
            <a:r>
              <a:rPr lang="ru-RU" dirty="0"/>
              <a:t>Направление отдельных карт для получения заключения судебно-медицинского эксперта.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80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85515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Что делать,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6231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/>
              <a:t>если операция закончилась летальным исходом, и родственники недовольны?</a:t>
            </a:r>
          </a:p>
        </p:txBody>
      </p:sp>
    </p:spTree>
    <p:extLst>
      <p:ext uri="{BB962C8B-B14F-4D97-AF65-F5344CB8AC3E}">
        <p14:creationId xmlns:p14="http://schemas.microsoft.com/office/powerpoint/2010/main" val="61833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-119270"/>
            <a:ext cx="7886700" cy="1809959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/>
              <a:t>На судебно-медицинское вскрытие направляют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98713"/>
            <a:ext cx="7886700" cy="53917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dirty="0"/>
              <a:t>в соответствии с Инструкцией о производстве судебно-медицинской экспертизы в РФ (Приказ МЗ РФ «О мерах по совершенствованию судебно-медицинской экспертизы» № 131 от 22.04.98 г.). </a:t>
            </a:r>
            <a:r>
              <a:rPr lang="ru-RU" sz="1900" u="sng" dirty="0"/>
              <a:t>К компетенции СМЭ относятся: </a:t>
            </a:r>
          </a:p>
          <a:p>
            <a:pPr marL="0" indent="0">
              <a:buNone/>
            </a:pPr>
            <a:r>
              <a:rPr lang="ru-RU" sz="1900" dirty="0"/>
              <a:t>1. Экспертиза трупа в случаях насильственной смерти, т. е. когда смерть наступила от действия какого-то внешнего фактора независимо от предполагаемого рода смерти (убийства, самоубийства или несчастного случая). </a:t>
            </a:r>
          </a:p>
          <a:p>
            <a:pPr marL="0" indent="0">
              <a:buNone/>
            </a:pPr>
            <a:r>
              <a:rPr lang="ru-RU" sz="1900" dirty="0"/>
              <a:t>2. Судебно-медицинское исследование трупа обязательно проводится также при подозрении на насильственную смерть. Сюда относятся: а) скоропостижная смерть от нередко скрыто протекающего заболевания, чаще сердечно-сосудистой системы, неожиданного для окружающих среди видимого благополучного состояния здоровья; б) смерть в лечебных учреждениях при неустановленном диагнозе; в) смерть неизвестных лиц, обнаруженных при случайных обстоятельствах или доставленных в лечебное учреждение независимо от срока пребывания; г) смерть от неизвестных причин; д) смерть в лечебных учреждениях при наличии жалобы родственников или близких покойного, принятой органами следствия.</a:t>
            </a:r>
          </a:p>
          <a:p>
            <a:pPr marL="0" indent="0">
              <a:buNone/>
            </a:pP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377944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3335</TotalTime>
  <Words>2692</Words>
  <Application>Microsoft Office PowerPoint</Application>
  <PresentationFormat>Экран (4:3)</PresentationFormat>
  <Paragraphs>186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Тема Office</vt:lpstr>
      <vt:lpstr> Аспекты возникновения уголовной ответственности медицинских работников и алгоритмы поведения в подобных ситуациях</vt:lpstr>
      <vt:lpstr>Основные три составляющие возникновения ответственности</vt:lpstr>
      <vt:lpstr>ВИНА МЕДИЦИНСКОГО РАБОТНИКА может заключаться:</vt:lpstr>
      <vt:lpstr>Дефекты оказания медицинской помощи</vt:lpstr>
      <vt:lpstr>Примеры ятрогении</vt:lpstr>
      <vt:lpstr>Примеры ятрогении</vt:lpstr>
      <vt:lpstr>Методы профилактики:</vt:lpstr>
      <vt:lpstr>Что делать,</vt:lpstr>
      <vt:lpstr>На судебно-медицинское вскрытие направляют</vt:lpstr>
      <vt:lpstr>При проведении экспертизы трупов обязательно последовательное выполнение следующих этапов:</vt:lpstr>
      <vt:lpstr>Статья 48. Врачебная комиссия и консилиум врачей</vt:lpstr>
      <vt:lpstr>Самые «популярные» статьи Уголовного кодекса, которые применяются к врачам</vt:lpstr>
      <vt:lpstr>Простые и сложные составы</vt:lpstr>
      <vt:lpstr>Основные этапы ведения дела, связанного с оказанием медицинской помощи</vt:lpstr>
      <vt:lpstr>Квалификация различных составов</vt:lpstr>
      <vt:lpstr>Права медицинского работника при общении с пациентами, их родственниками и следственными органами </vt:lpstr>
      <vt:lpstr>В случае если имеется дефект или основания для направления на судебно-медицинское  вскрытие: </vt:lpstr>
      <vt:lpstr>Если по факту имеются в производстве следственных органов «материалы проверки»:</vt:lpstr>
      <vt:lpstr>Если возбудили уголовное дело </vt:lpstr>
      <vt:lpstr>Полномочия следователя</vt:lpstr>
      <vt:lpstr>Полномочия следователя</vt:lpstr>
      <vt:lpstr>Необходимо пользоваться всеми правами и настаивать на своевременном их выполнении</vt:lpstr>
      <vt:lpstr>Особенности выстраивания линии защиты врачей при уголовном преследовании</vt:lpstr>
      <vt:lpstr>На врача завели уголовное дело –  что делать?</vt:lpstr>
      <vt:lpstr>Сложности при квалификации деяний</vt:lpstr>
      <vt:lpstr>Сложности при квалификации деяний</vt:lpstr>
      <vt:lpstr>Сложности при квалификации деяний</vt:lpstr>
      <vt:lpstr>Сложности при квалификации деяний</vt:lpstr>
      <vt:lpstr>Сложности при квалификации деяний</vt:lpstr>
      <vt:lpstr>Сложности при квалификации деяний</vt:lpstr>
      <vt:lpstr>Сложности при квалификации деяний</vt:lpstr>
      <vt:lpstr>Спасибо за внимание!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Салтыкова</dc:creator>
  <cp:lastModifiedBy>User</cp:lastModifiedBy>
  <cp:revision>271</cp:revision>
  <cp:lastPrinted>2017-08-23T07:38:21Z</cp:lastPrinted>
  <dcterms:created xsi:type="dcterms:W3CDTF">2017-01-16T09:31:03Z</dcterms:created>
  <dcterms:modified xsi:type="dcterms:W3CDTF">2018-07-10T14:54:35Z</dcterms:modified>
</cp:coreProperties>
</file>